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embeddedFontLst>
    <p:embeddedFont>
      <p:font typeface="Yu Gothic UI" panose="020B0500000000000000" charset="-128"/>
      <p:regular r:id="rId55"/>
    </p:embeddedFont>
    <p:embeddedFont>
      <p:font typeface="Calibri" panose="020F0502020204030204" charset="0"/>
      <p:regular r:id="rId56"/>
      <p:bold r:id="rId57"/>
      <p:italic r:id="rId58"/>
      <p:boldItalic r:id="rId59"/>
    </p:embeddedFont>
    <p:embeddedFont>
      <p:font typeface="Calibri Light" panose="020F0302020204030204" charset="0"/>
      <p:regular r:id="rId60"/>
      <p:italic r:id="rId61"/>
    </p:embeddedFont>
    <p:embeddedFont>
      <p:font typeface="华文仿宋" panose="02010600040101010101" charset="-122"/>
      <p:regular r:id="rId62"/>
    </p:embeddedFont>
    <p:embeddedFont>
      <p:font typeface="仿宋" panose="02010609060101010101" charset="-122"/>
      <p:regular r:id="rId63"/>
    </p:embeddedFont>
    <p:embeddedFont>
      <p:font typeface="站酷文艺体" panose="02000603000000000000" charset="-122"/>
      <p:regular r:id="rId64"/>
    </p:embeddedFont>
  </p:embeddedFontLst>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4.xml"/><Relationship Id="rId67" Type="http://schemas.openxmlformats.org/officeDocument/2006/relationships/customXml" Target="../customXml/item3.xml"/><Relationship Id="rId66" Type="http://schemas.openxmlformats.org/officeDocument/2006/relationships/customXml" Target="../customXml/item2.xml"/><Relationship Id="rId65" Type="http://schemas.openxmlformats.org/officeDocument/2006/relationships/customXml" Target="../customXml/item1.xml"/><Relationship Id="rId64" Type="http://schemas.openxmlformats.org/officeDocument/2006/relationships/font" Target="fonts/font10.fntdata"/><Relationship Id="rId63" Type="http://schemas.openxmlformats.org/officeDocument/2006/relationships/font" Target="fonts/font9.fntdata"/><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Yihan Yang</a:t>
            </a:r>
            <a:endParaRPr lang="en-US" altLang="zh-CN"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20th AUG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dirty="0">
                <a:solidFill>
                  <a:schemeClr val="accent3">
                    <a:lumMod val="25000"/>
                  </a:schemeClr>
                </a:solidFill>
                <a:latin typeface="+mn-ea"/>
              </a:rPr>
              <a:t>We performed exploratory data analysis and determined the training labels.</a:t>
            </a:r>
            <a:endParaRPr lang="en-US" dirty="0">
              <a:solidFill>
                <a:schemeClr val="accent3">
                  <a:lumMod val="25000"/>
                </a:schemeClr>
              </a:solidFill>
              <a:latin typeface="+mn-ea"/>
            </a:endParaRPr>
          </a:p>
          <a:p>
            <a:r>
              <a:rPr lang="en-US" dirty="0">
                <a:solidFill>
                  <a:schemeClr val="accent3">
                    <a:lumMod val="25000"/>
                  </a:schemeClr>
                </a:solidFill>
                <a:latin typeface="+mn-ea"/>
              </a:rPr>
              <a:t>We calculated the number of launches at each site, and the number and occurrence of each orbits</a:t>
            </a:r>
            <a:endParaRPr lang="en-US" dirty="0">
              <a:solidFill>
                <a:schemeClr val="accent3">
                  <a:lumMod val="25000"/>
                </a:schemeClr>
              </a:solidFill>
              <a:latin typeface="+mn-ea"/>
            </a:endParaRPr>
          </a:p>
          <a:p>
            <a:r>
              <a:rPr lang="en-US" dirty="0">
                <a:solidFill>
                  <a:schemeClr val="accent3">
                    <a:lumMod val="25000"/>
                  </a:schemeClr>
                </a:solidFill>
                <a:latin typeface="+mn-ea"/>
              </a:rPr>
              <a:t>We created landing outcome label from outcome column and exported the results to csv.</a:t>
            </a:r>
            <a:endParaRPr lang="en-US" dirty="0">
              <a:solidFill>
                <a:schemeClr val="accent3">
                  <a:lumMod val="25000"/>
                </a:schemeClr>
              </a:solidFill>
              <a:latin typeface="+mn-ea"/>
            </a:endParaRPr>
          </a:p>
          <a:p>
            <a:endParaRPr lang="en-US" sz="3600" dirty="0">
              <a:latin typeface="+mn-ea"/>
            </a:endParaRPr>
          </a:p>
          <a:p>
            <a:endParaRPr lang="en-US" sz="3600" dirty="0">
              <a:latin typeface="+mn-ea"/>
            </a:endParaRPr>
          </a:p>
        </p:txBody>
      </p:sp>
      <p:sp>
        <p:nvSpPr>
          <p:cNvPr id="8" name="Title 1"/>
          <p:cNvSpPr txBox="1"/>
          <p:nvPr/>
        </p:nvSpPr>
        <p:spPr>
          <a:xfrm>
            <a:off x="3836670" y="104775"/>
            <a:ext cx="8108315" cy="119380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mn-lt"/>
                <a:cs typeface="+mn-lt"/>
              </a:rPr>
              <a:t>Data Wrangling</a:t>
            </a:r>
            <a:endParaRPr lang="en-US" sz="4400" dirty="0">
              <a:solidFill>
                <a:srgbClr val="0B49CB"/>
              </a:solidFill>
              <a:latin typeface="+mn-lt"/>
              <a:cs typeface="+mn-lt"/>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697866" y="15777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04898"/>
            <a:ext cx="4987333" cy="4931508"/>
          </a:xfrm>
          <a:prstGeom prst="rect">
            <a:avLst/>
          </a:prstGeom>
        </p:spPr>
        <p:txBody>
          <a:bodyPr lIns="91440" tIns="45720" rIns="91440" bIns="45720" anchor="t"/>
          <a:lstStyle/>
          <a:p>
            <a:pPr>
              <a:lnSpc>
                <a:spcPct val="100000"/>
              </a:lnSpc>
              <a:spcBef>
                <a:spcPts val="1400"/>
              </a:spcBef>
            </a:pPr>
            <a:r>
              <a:rPr lang="en-US" sz="3200" dirty="0">
                <a:solidFill>
                  <a:schemeClr val="accent3">
                    <a:lumMod val="25000"/>
                  </a:schemeClr>
                </a:solidFill>
                <a:latin typeface="Abadi"/>
              </a:rPr>
              <a:t>We explored the data by visualizing the </a:t>
            </a:r>
            <a:r>
              <a:rPr lang="en-US" sz="3200" dirty="0">
                <a:solidFill>
                  <a:schemeClr val="accent3">
                    <a:lumMod val="25000"/>
                  </a:schemeClr>
                </a:solidFill>
                <a:latin typeface="Yu Gothic UI" panose="020B0500000000000000" charset="-128"/>
                <a:ea typeface="Yu Gothic UI" panose="020B0500000000000000" charset="-128"/>
              </a:rPr>
              <a:t>relationship </a:t>
            </a:r>
            <a:r>
              <a:rPr lang="en-US" sz="3200" dirty="0">
                <a:solidFill>
                  <a:schemeClr val="accent3">
                    <a:lumMod val="25000"/>
                  </a:schemeClr>
                </a:solidFill>
                <a:latin typeface="Abadi"/>
              </a:rPr>
              <a:t>between flight number and launch Site, payload and launch site, success rate of each orbit type, flight number and orbit type, the launch success yearly trend. </a:t>
            </a:r>
            <a:endParaRPr lang="en-US" sz="3200" dirty="0">
              <a:solidFill>
                <a:schemeClr val="accent3">
                  <a:lumMod val="25000"/>
                </a:schemeClr>
              </a:solidFill>
              <a:latin typeface="Abadi" panose="020B0604020104020204" pitchFamily="34" charset="0"/>
            </a:endParaRPr>
          </a:p>
          <a:p>
            <a:endParaRPr lang="en-US" sz="3200" dirty="0">
              <a:solidFill>
                <a:schemeClr val="accent3">
                  <a:lumMod val="25000"/>
                </a:schemeClr>
              </a:solidFill>
              <a:latin typeface="Abadi" panose="020B0604020104020204" pitchFamily="34" charset="0"/>
            </a:endParaRPr>
          </a:p>
        </p:txBody>
      </p:sp>
      <p:sp>
        <p:nvSpPr>
          <p:cNvPr id="3" name="Title 1"/>
          <p:cNvSpPr txBox="1"/>
          <p:nvPr/>
        </p:nvSpPr>
        <p:spPr>
          <a:xfrm>
            <a:off x="1676156" y="39831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Yu Gothic UI" panose="020B0500000000000000" charset="-128"/>
                <a:ea typeface="Yu Gothic UI" panose="020B0500000000000000" charset="-128"/>
              </a:rPr>
              <a:t>EDA with Data Visualization</a:t>
            </a:r>
            <a:endParaRPr lang="en-US" dirty="0">
              <a:solidFill>
                <a:srgbClr val="0B49CB"/>
              </a:solidFill>
              <a:latin typeface="Yu Gothic UI" panose="020B0500000000000000" charset="-128"/>
              <a:ea typeface="Yu Gothic UI" panose="020B0500000000000000" charset="-128"/>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6686550" y="4204335"/>
            <a:ext cx="4771390" cy="2630805"/>
          </a:xfrm>
          <a:prstGeom prst="rect">
            <a:avLst/>
          </a:prstGeom>
        </p:spPr>
      </p:pic>
      <p:pic>
        <p:nvPicPr>
          <p:cNvPr id="9" name="Picture 8"/>
          <p:cNvPicPr>
            <a:picLocks noChangeAspect="1"/>
          </p:cNvPicPr>
          <p:nvPr/>
        </p:nvPicPr>
        <p:blipFill>
          <a:blip r:embed="rId3"/>
          <a:stretch>
            <a:fillRect/>
          </a:stretch>
        </p:blipFill>
        <p:spPr>
          <a:xfrm>
            <a:off x="6762750" y="1334135"/>
            <a:ext cx="4739640" cy="2708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29700" y="2330171"/>
            <a:ext cx="9745589" cy="476119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without leaving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for instance:</a:t>
            </a:r>
            <a:endParaRPr lang="en-US" sz="2000" dirty="0">
              <a:solidFill>
                <a:schemeClr val="accent3">
                  <a:lumMod val="25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names of unique launch sites in the </a:t>
            </a:r>
            <a:r>
              <a:rPr lang="en-US" sz="1600" dirty="0">
                <a:solidFill>
                  <a:schemeClr val="bg2">
                    <a:lumMod val="50000"/>
                  </a:schemeClr>
                </a:solidFill>
                <a:latin typeface="华文仿宋" panose="02010600040101010101" charset="-122"/>
                <a:ea typeface="华文仿宋" panose="02010600040101010101" charset="-122"/>
              </a:rPr>
              <a:t>space </a:t>
            </a:r>
            <a:r>
              <a:rPr lang="en-US" sz="1600" dirty="0">
                <a:solidFill>
                  <a:schemeClr val="bg2">
                    <a:lumMod val="50000"/>
                  </a:schemeClr>
                </a:solidFill>
                <a:latin typeface="Abadi"/>
              </a:rPr>
              <a:t>mission.</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a:p>
            <a:endParaRPr lang="en-US" sz="2400" dirty="0"/>
          </a:p>
          <a:p>
            <a:endParaRPr lang="en-US" sz="2400" dirty="0"/>
          </a:p>
        </p:txBody>
      </p:sp>
      <p:sp>
        <p:nvSpPr>
          <p:cNvPr id="3" name="Title 1"/>
          <p:cNvSpPr txBox="1"/>
          <p:nvPr/>
        </p:nvSpPr>
        <p:spPr>
          <a:xfrm>
            <a:off x="3267075" y="753745"/>
            <a:ext cx="7181850" cy="50355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7200" dirty="0">
                <a:solidFill>
                  <a:srgbClr val="0B49CB"/>
                </a:solidFill>
                <a:latin typeface="华文仿宋" panose="02010600040101010101" charset="-122"/>
                <a:ea typeface="华文仿宋" panose="02010600040101010101" charset="-122"/>
              </a:rPr>
              <a:t>EDA with SQL</a:t>
            </a:r>
            <a:endParaRPr lang="en-US" sz="7200" dirty="0">
              <a:solidFill>
                <a:srgbClr val="0B49CB"/>
              </a:solidFill>
              <a:latin typeface="华文仿宋" panose="02010600040101010101" charset="-122"/>
              <a:ea typeface="华文仿宋" panose="0201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98413"/>
            <a:ext cx="10515600" cy="4719139"/>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Yu Gothic UI" panose="020B0500000000000000" charset="-128"/>
                <a:ea typeface="Yu Gothic UI" panose="020B0500000000000000" charset="-128"/>
              </a:rPr>
              <a:t>We marked all launch sites, and added map objects such as markers, circles, lines to mark the success or failure of launches for each site on the folium map.</a:t>
            </a:r>
            <a:endParaRPr lang="en-US" sz="18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r>
              <a:rPr lang="en-US" sz="1800" dirty="0">
                <a:solidFill>
                  <a:schemeClr val="accent3">
                    <a:lumMod val="25000"/>
                  </a:schemeClr>
                </a:solidFill>
                <a:latin typeface="Yu Gothic UI" panose="020B0500000000000000" charset="-128"/>
                <a:ea typeface="Yu Gothic UI" panose="020B0500000000000000" charset="-128"/>
              </a:rPr>
              <a:t>We assigned the feature launch outcomes (failure or success) to class 0 and 1.i.e., 0 for failure, and 1 for success.</a:t>
            </a:r>
            <a:endParaRPr lang="en-US" sz="18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r>
              <a:rPr lang="en-US" sz="1800" dirty="0">
                <a:solidFill>
                  <a:schemeClr val="accent3">
                    <a:lumMod val="25000"/>
                  </a:schemeClr>
                </a:solidFill>
                <a:latin typeface="Yu Gothic UI" panose="020B0500000000000000" charset="-128"/>
                <a:ea typeface="Yu Gothic UI" panose="020B0500000000000000" charset="-128"/>
              </a:rPr>
              <a:t>Using the color-labeled marker clusters, we identified which launch sites have relatively high success rate. </a:t>
            </a:r>
            <a:endParaRPr lang="en-US" sz="18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r>
              <a:rPr lang="en-US" sz="1800" dirty="0">
                <a:solidFill>
                  <a:schemeClr val="accent3">
                    <a:lumMod val="25000"/>
                  </a:schemeClr>
                </a:solidFill>
                <a:latin typeface="Yu Gothic UI" panose="020B0500000000000000" charset="-128"/>
                <a:ea typeface="Yu Gothic UI" panose="020B0500000000000000" charset="-128"/>
              </a:rPr>
              <a:t>We calculated the distances between a launch site to its proximities. We answered some question for instance:</a:t>
            </a:r>
            <a:endParaRPr lang="en-US" sz="1800" dirty="0">
              <a:solidFill>
                <a:schemeClr val="accent3">
                  <a:lumMod val="25000"/>
                </a:schemeClr>
              </a:solidFill>
              <a:latin typeface="Yu Gothic UI" panose="020B0500000000000000" charset="-128"/>
              <a:ea typeface="Yu Gothic UI" panose="020B0500000000000000" charset="-128"/>
            </a:endParaRPr>
          </a:p>
          <a:p>
            <a:pPr lvl="1">
              <a:lnSpc>
                <a:spcPct val="100000"/>
              </a:lnSpc>
              <a:spcBef>
                <a:spcPts val="1400"/>
              </a:spcBef>
              <a:buFontTx/>
              <a:buChar char="-"/>
            </a:pPr>
            <a:r>
              <a:rPr lang="en-US" sz="1400" dirty="0">
                <a:solidFill>
                  <a:schemeClr val="bg2">
                    <a:lumMod val="50000"/>
                  </a:schemeClr>
                </a:solidFill>
                <a:latin typeface="Yu Gothic UI" panose="020B0500000000000000" charset="-128"/>
                <a:ea typeface="Yu Gothic UI" panose="020B0500000000000000" charset="-128"/>
              </a:rPr>
              <a:t>Are launch sites near railways, highways and coastlines.</a:t>
            </a:r>
            <a:endParaRPr lang="en-US" sz="1400" dirty="0">
              <a:solidFill>
                <a:schemeClr val="bg2">
                  <a:lumMod val="50000"/>
                </a:schemeClr>
              </a:solidFill>
              <a:latin typeface="Yu Gothic UI" panose="020B0500000000000000" charset="-128"/>
              <a:ea typeface="Yu Gothic UI" panose="020B0500000000000000" charset="-128"/>
            </a:endParaRPr>
          </a:p>
          <a:p>
            <a:pPr lvl="1">
              <a:lnSpc>
                <a:spcPct val="100000"/>
              </a:lnSpc>
              <a:spcBef>
                <a:spcPts val="1400"/>
              </a:spcBef>
              <a:buFontTx/>
              <a:buChar char="-"/>
            </a:pPr>
            <a:r>
              <a:rPr lang="en-US" sz="1400" dirty="0">
                <a:solidFill>
                  <a:schemeClr val="bg2">
                    <a:lumMod val="50000"/>
                  </a:schemeClr>
                </a:solidFill>
                <a:latin typeface="Yu Gothic UI" panose="020B0500000000000000" charset="-128"/>
                <a:ea typeface="Yu Gothic UI" panose="020B0500000000000000" charset="-128"/>
              </a:rPr>
              <a:t>Do launch sites keep certain distance away from cities.</a:t>
            </a:r>
            <a:endParaRPr lang="en-US" sz="1400" dirty="0">
              <a:solidFill>
                <a:schemeClr val="bg2">
                  <a:lumMod val="50000"/>
                </a:schemeClr>
              </a:solidFill>
              <a:latin typeface="Yu Gothic UI" panose="020B0500000000000000" charset="-128"/>
              <a:ea typeface="Yu Gothic UI" panose="020B0500000000000000" charset="-128"/>
            </a:endParaRPr>
          </a:p>
          <a:p>
            <a:endParaRPr lang="en-US" sz="2000" dirty="0">
              <a:latin typeface="Yu Gothic UI" panose="020B0500000000000000" charset="-128"/>
              <a:ea typeface="Yu Gothic UI" panose="020B0500000000000000" charset="-128"/>
            </a:endParaRPr>
          </a:p>
          <a:p>
            <a:endParaRPr lang="en-US" sz="2000" dirty="0">
              <a:latin typeface="Yu Gothic UI" panose="020B0500000000000000" charset="-128"/>
              <a:ea typeface="Yu Gothic UI" panose="020B0500000000000000" charset="-128"/>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a:t>
            </a:r>
            <a:r>
              <a:rPr lang="en-US" dirty="0">
                <a:solidFill>
                  <a:srgbClr val="0B49CB"/>
                </a:solidFill>
                <a:latin typeface="Yu Gothic UI" panose="020B0500000000000000" charset="-128"/>
                <a:ea typeface="Yu Gothic UI" panose="020B0500000000000000" charset="-128"/>
              </a:rPr>
              <a:t>Interactive </a:t>
            </a:r>
            <a:r>
              <a:rPr lang="en-US" dirty="0">
                <a:solidFill>
                  <a:srgbClr val="0B49CB"/>
                </a:solidFill>
                <a:latin typeface="Abadi"/>
              </a:rPr>
              <a:t>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40" y="1825625"/>
            <a:ext cx="10253345" cy="4197985"/>
          </a:xfrm>
          <a:prstGeom prst="rect">
            <a:avLst/>
          </a:prstGeom>
        </p:spPr>
        <p:txBody>
          <a:bodyPr vert="horz" lIns="91440" tIns="45720" rIns="91440" bIns="45720" rtlCol="0" anchor="t">
            <a:normAutofit/>
          </a:bodyPr>
          <a:lstStyle/>
          <a:p>
            <a:pPr>
              <a:lnSpc>
                <a:spcPct val="100000"/>
              </a:lnSpc>
              <a:spcBef>
                <a:spcPts val="1400"/>
              </a:spcBef>
            </a:pPr>
            <a:r>
              <a:rPr lang="en-US" sz="3200" dirty="0">
                <a:solidFill>
                  <a:schemeClr val="accent3">
                    <a:lumMod val="25000"/>
                  </a:schemeClr>
                </a:solidFill>
                <a:latin typeface="华文仿宋" panose="02010600040101010101" charset="-122"/>
                <a:ea typeface="华文仿宋" panose="02010600040101010101" charset="-122"/>
              </a:rPr>
              <a:t>We built an interactive dashboard with Plotly dash</a:t>
            </a:r>
            <a:endParaRPr lang="en-US" sz="3200" dirty="0">
              <a:solidFill>
                <a:schemeClr val="accent3">
                  <a:lumMod val="25000"/>
                </a:schemeClr>
              </a:solidFill>
              <a:latin typeface="华文仿宋" panose="02010600040101010101" charset="-122"/>
              <a:ea typeface="华文仿宋" panose="02010600040101010101" charset="-122"/>
            </a:endParaRPr>
          </a:p>
          <a:p>
            <a:pPr>
              <a:lnSpc>
                <a:spcPct val="100000"/>
              </a:lnSpc>
              <a:spcBef>
                <a:spcPts val="1400"/>
              </a:spcBef>
            </a:pPr>
            <a:r>
              <a:rPr lang="en-US" sz="3200" dirty="0">
                <a:solidFill>
                  <a:schemeClr val="accent3">
                    <a:lumMod val="25000"/>
                  </a:schemeClr>
                </a:solidFill>
                <a:latin typeface="华文仿宋" panose="02010600040101010101" charset="-122"/>
                <a:ea typeface="华文仿宋" panose="02010600040101010101" charset="-122"/>
              </a:rPr>
              <a:t>We plotted pie charts showing the total launches by a certain sites</a:t>
            </a:r>
            <a:endParaRPr lang="en-US" sz="3200" dirty="0">
              <a:solidFill>
                <a:schemeClr val="accent3">
                  <a:lumMod val="25000"/>
                </a:schemeClr>
              </a:solidFill>
              <a:latin typeface="华文仿宋" panose="02010600040101010101" charset="-122"/>
              <a:ea typeface="华文仿宋" panose="02010600040101010101" charset="-122"/>
            </a:endParaRPr>
          </a:p>
          <a:p>
            <a:pPr>
              <a:lnSpc>
                <a:spcPct val="100000"/>
              </a:lnSpc>
              <a:spcBef>
                <a:spcPts val="1400"/>
              </a:spcBef>
            </a:pPr>
            <a:r>
              <a:rPr lang="en-US" sz="3200" dirty="0">
                <a:solidFill>
                  <a:schemeClr val="accent3">
                    <a:lumMod val="25000"/>
                  </a:schemeClr>
                </a:solidFill>
                <a:latin typeface="华文仿宋" panose="02010600040101010101" charset="-122"/>
                <a:ea typeface="华文仿宋" panose="02010600040101010101" charset="-122"/>
              </a:rPr>
              <a:t>We plotted scatter graph showing the relationship with Outcome and Payload Mass (Kg) for the different booster version.</a:t>
            </a:r>
            <a:endParaRPr lang="en-US" sz="3200" dirty="0">
              <a:solidFill>
                <a:schemeClr val="accent3">
                  <a:lumMod val="25000"/>
                </a:schemeClr>
              </a:solidFill>
              <a:latin typeface="华文仿宋" panose="02010600040101010101" charset="-122"/>
              <a:ea typeface="华文仿宋" panose="02010600040101010101" charset="-122"/>
            </a:endParaRPr>
          </a:p>
          <a:p>
            <a:endParaRPr lang="en-US" sz="3200" dirty="0">
              <a:solidFill>
                <a:schemeClr val="accent3">
                  <a:lumMod val="25000"/>
                </a:schemeClr>
              </a:solidFill>
              <a:latin typeface="华文仿宋" panose="02010600040101010101" charset="-122"/>
              <a:ea typeface="华文仿宋" panose="0201060004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Build a Dashboard with Plotly Dash</a:t>
            </a:r>
            <a:endParaRPr lang="en-US" dirty="0">
              <a:solidFill>
                <a:srgbClr val="0B49CB"/>
              </a:solidFill>
              <a:latin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532645" y="1673860"/>
            <a:ext cx="9745589"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站酷文艺体" panose="02000603000000000000" charset="-122"/>
                <a:ea typeface="站酷文艺体" panose="02000603000000000000" charset="-122"/>
              </a:rPr>
              <a:t>We loaded the data using </a:t>
            </a:r>
            <a:r>
              <a:rPr lang="en-US" sz="1600" dirty="0" err="1">
                <a:solidFill>
                  <a:schemeClr val="accent3">
                    <a:lumMod val="25000"/>
                  </a:schemeClr>
                </a:solidFill>
                <a:latin typeface="站酷文艺体" panose="02000603000000000000" charset="-122"/>
                <a:ea typeface="站酷文艺体" panose="02000603000000000000" charset="-122"/>
              </a:rPr>
              <a:t>numpy</a:t>
            </a:r>
            <a:r>
              <a:rPr lang="en-US" sz="1600" dirty="0">
                <a:solidFill>
                  <a:schemeClr val="accent3">
                    <a:lumMod val="25000"/>
                  </a:schemeClr>
                </a:solidFill>
                <a:latin typeface="站酷文艺体" panose="02000603000000000000" charset="-122"/>
                <a:ea typeface="站酷文艺体" panose="02000603000000000000" charset="-122"/>
              </a:rPr>
              <a:t> and pandas, transformed the data, split our data into training and testing.</a:t>
            </a:r>
            <a:endParaRPr lang="en-US" sz="1600" dirty="0">
              <a:solidFill>
                <a:schemeClr val="accent3">
                  <a:lumMod val="25000"/>
                </a:schemeClr>
              </a:solidFill>
              <a:latin typeface="站酷文艺体" panose="02000603000000000000" charset="-122"/>
              <a:ea typeface="站酷文艺体" panose="02000603000000000000" charset="-122"/>
            </a:endParaRPr>
          </a:p>
          <a:p>
            <a:pPr>
              <a:lnSpc>
                <a:spcPct val="100000"/>
              </a:lnSpc>
              <a:spcBef>
                <a:spcPts val="1400"/>
              </a:spcBef>
            </a:pPr>
            <a:r>
              <a:rPr lang="en-US" sz="1600" dirty="0">
                <a:solidFill>
                  <a:schemeClr val="accent3">
                    <a:lumMod val="25000"/>
                  </a:schemeClr>
                </a:solidFill>
                <a:latin typeface="站酷文艺体" panose="02000603000000000000" charset="-122"/>
                <a:ea typeface="站酷文艺体" panose="02000603000000000000" charset="-122"/>
              </a:rPr>
              <a:t>We built different machine learning models and tune different hyperparameters using </a:t>
            </a:r>
            <a:r>
              <a:rPr lang="en-US" sz="1600" dirty="0" err="1">
                <a:solidFill>
                  <a:schemeClr val="accent3">
                    <a:lumMod val="25000"/>
                  </a:schemeClr>
                </a:solidFill>
                <a:latin typeface="站酷文艺体" panose="02000603000000000000" charset="-122"/>
                <a:ea typeface="站酷文艺体" panose="02000603000000000000" charset="-122"/>
              </a:rPr>
              <a:t>GridSearchCV</a:t>
            </a:r>
            <a:r>
              <a:rPr lang="en-US" sz="1600" dirty="0">
                <a:solidFill>
                  <a:schemeClr val="accent3">
                    <a:lumMod val="25000"/>
                  </a:schemeClr>
                </a:solidFill>
                <a:latin typeface="站酷文艺体" panose="02000603000000000000" charset="-122"/>
                <a:ea typeface="站酷文艺体" panose="02000603000000000000" charset="-122"/>
              </a:rPr>
              <a:t>.</a:t>
            </a:r>
            <a:endParaRPr lang="en-US" sz="1600" dirty="0">
              <a:solidFill>
                <a:schemeClr val="accent3">
                  <a:lumMod val="25000"/>
                </a:schemeClr>
              </a:solidFill>
              <a:latin typeface="站酷文艺体" panose="02000603000000000000" charset="-122"/>
              <a:ea typeface="站酷文艺体" panose="02000603000000000000" charset="-122"/>
            </a:endParaRPr>
          </a:p>
          <a:p>
            <a:pPr>
              <a:lnSpc>
                <a:spcPct val="100000"/>
              </a:lnSpc>
              <a:spcBef>
                <a:spcPts val="1400"/>
              </a:spcBef>
            </a:pPr>
            <a:r>
              <a:rPr lang="en-US" sz="1600" dirty="0">
                <a:solidFill>
                  <a:schemeClr val="accent3">
                    <a:lumMod val="25000"/>
                  </a:schemeClr>
                </a:solidFill>
                <a:latin typeface="站酷文艺体" panose="02000603000000000000" charset="-122"/>
                <a:ea typeface="站酷文艺体" panose="02000603000000000000" charset="-122"/>
              </a:rPr>
              <a:t>We used accuracy as the metric for our model, improved the model using feature engineering and algorithm tuning.</a:t>
            </a:r>
            <a:endParaRPr lang="en-US" sz="1600" dirty="0">
              <a:solidFill>
                <a:schemeClr val="accent3">
                  <a:lumMod val="25000"/>
                </a:schemeClr>
              </a:solidFill>
              <a:latin typeface="站酷文艺体" panose="02000603000000000000" charset="-122"/>
              <a:ea typeface="站酷文艺体" panose="02000603000000000000" charset="-122"/>
            </a:endParaRPr>
          </a:p>
          <a:p>
            <a:pPr>
              <a:lnSpc>
                <a:spcPct val="100000"/>
              </a:lnSpc>
              <a:spcBef>
                <a:spcPts val="1400"/>
              </a:spcBef>
            </a:pPr>
            <a:r>
              <a:rPr lang="en-US" sz="1600" dirty="0">
                <a:solidFill>
                  <a:schemeClr val="accent3">
                    <a:lumMod val="25000"/>
                  </a:schemeClr>
                </a:solidFill>
                <a:latin typeface="站酷文艺体" panose="02000603000000000000" charset="-122"/>
                <a:ea typeface="站酷文艺体" panose="02000603000000000000" charset="-122"/>
              </a:rPr>
              <a:t>We found the best performing classification model.</a:t>
            </a:r>
            <a:endParaRPr lang="en-US" sz="1600" dirty="0">
              <a:solidFill>
                <a:schemeClr val="accent3">
                  <a:lumMod val="25000"/>
                </a:schemeClr>
              </a:solidFill>
              <a:latin typeface="站酷文艺体" panose="02000603000000000000" charset="-122"/>
              <a:ea typeface="站酷文艺体" panose="02000603000000000000" charset="-122"/>
            </a:endParaRPr>
          </a:p>
          <a:p>
            <a:pPr marL="0" indent="0">
              <a:buNone/>
            </a:pPr>
            <a:endParaRPr lang="en-US" sz="1600" dirty="0">
              <a:solidFill>
                <a:schemeClr val="accent3">
                  <a:lumMod val="25000"/>
                </a:schemeClr>
              </a:solidFill>
              <a:latin typeface="站酷文艺体" panose="02000603000000000000" charset="-122"/>
              <a:ea typeface="站酷文艺体" panose="02000603000000000000" charset="-122"/>
            </a:endParaRPr>
          </a:p>
        </p:txBody>
      </p:sp>
      <p:sp>
        <p:nvSpPr>
          <p:cNvPr id="3" name="Title 1"/>
          <p:cNvSpPr txBox="1"/>
          <p:nvPr/>
        </p:nvSpPr>
        <p:spPr>
          <a:xfrm>
            <a:off x="3562350" y="538480"/>
            <a:ext cx="5249545" cy="549275"/>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600" dirty="0">
                <a:solidFill>
                  <a:schemeClr val="accent3">
                    <a:lumMod val="25000"/>
                  </a:schemeClr>
                </a:solidFill>
                <a:latin typeface="Abadi" panose="020B0604020104020204" pitchFamily="34" charset="0"/>
              </a:rPr>
              <a:t>Exploratory data analysis results</a:t>
            </a:r>
            <a:endParaRPr lang="en-US" sz="3600" dirty="0">
              <a:solidFill>
                <a:schemeClr val="accent3">
                  <a:lumMod val="25000"/>
                </a:schemeClr>
              </a:solidFill>
              <a:latin typeface="Abadi" panose="020B0604020104020204" pitchFamily="34" charset="0"/>
            </a:endParaRPr>
          </a:p>
          <a:p>
            <a:pPr>
              <a:lnSpc>
                <a:spcPct val="100000"/>
              </a:lnSpc>
              <a:spcBef>
                <a:spcPts val="1400"/>
              </a:spcBef>
            </a:pPr>
            <a:r>
              <a:rPr lang="en-US" sz="3600" dirty="0">
                <a:solidFill>
                  <a:schemeClr val="accent3">
                    <a:lumMod val="25000"/>
                  </a:schemeClr>
                </a:solidFill>
                <a:latin typeface="Abadi" panose="020B0604020104020204" pitchFamily="34" charset="0"/>
              </a:rPr>
              <a:t>Interactive analytics demo in screenshots</a:t>
            </a:r>
            <a:endParaRPr lang="en-US" sz="3600" dirty="0">
              <a:solidFill>
                <a:schemeClr val="accent3">
                  <a:lumMod val="25000"/>
                </a:schemeClr>
              </a:solidFill>
              <a:latin typeface="Abadi" panose="020B0604020104020204" pitchFamily="34" charset="0"/>
            </a:endParaRPr>
          </a:p>
          <a:p>
            <a:pPr>
              <a:lnSpc>
                <a:spcPct val="100000"/>
              </a:lnSpc>
              <a:spcBef>
                <a:spcPts val="1400"/>
              </a:spcBef>
            </a:pPr>
            <a:r>
              <a:rPr lang="en-US" sz="3600" dirty="0">
                <a:solidFill>
                  <a:schemeClr val="accent3">
                    <a:lumMod val="25000"/>
                  </a:schemeClr>
                </a:solidFill>
                <a:latin typeface="Abadi" panose="020B0604020104020204" pitchFamily="34" charset="0"/>
              </a:rPr>
              <a:t>Predictive analysis results</a:t>
            </a:r>
            <a:endParaRPr lang="en-US" sz="3600" dirty="0">
              <a:solidFill>
                <a:schemeClr val="accent3">
                  <a:lumMod val="25000"/>
                </a:schemeClr>
              </a:solidFill>
              <a:latin typeface="Abadi" panose="020B0604020104020204" pitchFamily="34" charset="0"/>
            </a:endParaRPr>
          </a:p>
          <a:p>
            <a:pPr lvl="1"/>
            <a:endParaRPr lang="en-US" sz="3200" dirty="0"/>
          </a:p>
          <a:p>
            <a:pPr marL="457200" lvl="1" indent="0">
              <a:buNone/>
            </a:pPr>
            <a:endParaRPr lang="en-US" sz="32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111799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站酷文艺体" panose="02000603000000000000" charset="-122"/>
                <a:ea typeface="站酷文艺体" panose="02000603000000000000" charset="-122"/>
              </a:rPr>
              <a:t>Results</a:t>
            </a:r>
            <a:endParaRPr lang="en-US" dirty="0">
              <a:solidFill>
                <a:srgbClr val="0B49CB"/>
              </a:solidFill>
              <a:latin typeface="站酷文艺体" panose="02000603000000000000" charset="-122"/>
              <a:ea typeface="站酷文艺体" panose="02000603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1590675"/>
            <a:ext cx="10592999" cy="967154"/>
          </a:xfrm>
          <a:prstGeom prst="rect">
            <a:avLst/>
          </a:prstGeom>
        </p:spPr>
        <p:txBody>
          <a:bodyPr>
            <a:noAutofit/>
          </a:bodyPr>
          <a:lstStyle/>
          <a:p>
            <a:pPr>
              <a:lnSpc>
                <a:spcPct val="100000"/>
              </a:lnSpc>
              <a:spcBef>
                <a:spcPts val="1400"/>
              </a:spcBef>
            </a:pPr>
            <a:r>
              <a:rPr lang="en-US" sz="3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3200" dirty="0">
              <a:solidFill>
                <a:schemeClr val="accent3">
                  <a:lumMod val="25000"/>
                </a:schemeClr>
              </a:solidFill>
              <a:latin typeface="Abadi" panose="020B0604020104020204" pitchFamily="34" charset="0"/>
            </a:endParaRPr>
          </a:p>
          <a:p>
            <a:pPr>
              <a:lnSpc>
                <a:spcPct val="100000"/>
              </a:lnSpc>
              <a:spcBef>
                <a:spcPts val="1400"/>
              </a:spcBef>
            </a:pPr>
            <a:endParaRPr lang="en-US" sz="3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华文仿宋" panose="02010600040101010101" charset="-122"/>
                <a:ea typeface="华文仿宋" panose="02010600040101010101" charset="-122"/>
              </a:rPr>
              <a:t>Flight Number vs. Launch Site</a:t>
            </a:r>
            <a:endParaRPr lang="en-US" sz="3200" dirty="0">
              <a:solidFill>
                <a:srgbClr val="0B49CB"/>
              </a:solidFill>
              <a:latin typeface="华文仿宋" panose="02010600040101010101" charset="-122"/>
              <a:ea typeface="华文仿宋" panose="02010600040101010101" charset="-122"/>
            </a:endParaRPr>
          </a:p>
        </p:txBody>
      </p:sp>
      <p:pic>
        <p:nvPicPr>
          <p:cNvPr id="6" name="Picture 5"/>
          <p:cNvPicPr>
            <a:picLocks noChangeAspect="1"/>
          </p:cNvPicPr>
          <p:nvPr/>
        </p:nvPicPr>
        <p:blipFill>
          <a:blip r:embed="rId2"/>
          <a:stretch>
            <a:fillRect/>
          </a:stretch>
        </p:blipFill>
        <p:spPr>
          <a:xfrm>
            <a:off x="1205802" y="3753680"/>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427990" y="2033270"/>
            <a:ext cx="3688080" cy="2504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Yu Gothic UI" panose="020B0500000000000000" charset="-128"/>
                <a:ea typeface="Yu Gothic UI" panose="020B0500000000000000" charset="-128"/>
                <a:cs typeface="+mj-cs"/>
              </a:rPr>
              <a:t>Payload vs. Launch Site</a:t>
            </a:r>
            <a:endParaRPr lang="en-US" kern="1200" dirty="0">
              <a:solidFill>
                <a:srgbClr val="0B49CB"/>
              </a:solidFill>
              <a:latin typeface="Yu Gothic UI" panose="020B0500000000000000" charset="-128"/>
              <a:ea typeface="Yu Gothic UI" panose="020B0500000000000000" charset="-128"/>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5111115" y="767080"/>
            <a:ext cx="5634990" cy="1973580"/>
          </a:xfrm>
          <a:prstGeom prst="rect">
            <a:avLst/>
          </a:prstGeom>
        </p:spPr>
      </p:pic>
      <p:pic>
        <p:nvPicPr>
          <p:cNvPr id="10" name="Picture 9"/>
          <p:cNvPicPr>
            <a:picLocks noChangeAspect="1"/>
          </p:cNvPicPr>
          <p:nvPr/>
        </p:nvPicPr>
        <p:blipFill>
          <a:blip r:embed="rId2"/>
          <a:stretch>
            <a:fillRect/>
          </a:stretch>
        </p:blipFill>
        <p:spPr>
          <a:xfrm>
            <a:off x="4679949" y="420576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850" y="1327785"/>
            <a:ext cx="7343140" cy="53873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4000" dirty="0">
                <a:solidFill>
                  <a:schemeClr val="accent3">
                    <a:lumMod val="25000"/>
                  </a:schemeClr>
                </a:solidFill>
                <a:latin typeface="+mj-ea"/>
                <a:ea typeface="+mj-ea"/>
              </a:rPr>
              <a:t>Executive Summary</a:t>
            </a:r>
            <a:endParaRPr lang="en-US" sz="4000" dirty="0">
              <a:solidFill>
                <a:schemeClr val="accent3">
                  <a:lumMod val="25000"/>
                </a:schemeClr>
              </a:solidFill>
              <a:latin typeface="+mj-ea"/>
              <a:ea typeface="+mj-ea"/>
            </a:endParaRPr>
          </a:p>
          <a:p>
            <a:pPr>
              <a:lnSpc>
                <a:spcPct val="100000"/>
              </a:lnSpc>
              <a:spcBef>
                <a:spcPts val="1400"/>
              </a:spcBef>
            </a:pPr>
            <a:r>
              <a:rPr lang="en-US" sz="4000" dirty="0">
                <a:solidFill>
                  <a:schemeClr val="accent3">
                    <a:lumMod val="25000"/>
                  </a:schemeClr>
                </a:solidFill>
                <a:latin typeface="+mj-ea"/>
                <a:ea typeface="+mj-ea"/>
              </a:rPr>
              <a:t>Introduction</a:t>
            </a:r>
            <a:endParaRPr lang="en-US" sz="4000" dirty="0">
              <a:solidFill>
                <a:schemeClr val="accent3">
                  <a:lumMod val="25000"/>
                </a:schemeClr>
              </a:solidFill>
              <a:latin typeface="+mj-ea"/>
              <a:ea typeface="+mj-ea"/>
            </a:endParaRPr>
          </a:p>
          <a:p>
            <a:pPr>
              <a:lnSpc>
                <a:spcPct val="100000"/>
              </a:lnSpc>
              <a:spcBef>
                <a:spcPts val="1400"/>
              </a:spcBef>
            </a:pPr>
            <a:r>
              <a:rPr lang="en-US" sz="4000" dirty="0">
                <a:solidFill>
                  <a:schemeClr val="accent3">
                    <a:lumMod val="25000"/>
                  </a:schemeClr>
                </a:solidFill>
                <a:latin typeface="+mj-ea"/>
                <a:ea typeface="+mj-ea"/>
              </a:rPr>
              <a:t>Methodology</a:t>
            </a:r>
            <a:endParaRPr lang="en-US" sz="4000" dirty="0">
              <a:solidFill>
                <a:schemeClr val="accent3">
                  <a:lumMod val="25000"/>
                </a:schemeClr>
              </a:solidFill>
              <a:latin typeface="+mj-ea"/>
              <a:ea typeface="+mj-ea"/>
            </a:endParaRPr>
          </a:p>
          <a:p>
            <a:pPr>
              <a:lnSpc>
                <a:spcPct val="100000"/>
              </a:lnSpc>
              <a:spcBef>
                <a:spcPts val="1400"/>
              </a:spcBef>
            </a:pPr>
            <a:r>
              <a:rPr lang="en-US" sz="4000" dirty="0">
                <a:solidFill>
                  <a:schemeClr val="accent3">
                    <a:lumMod val="25000"/>
                  </a:schemeClr>
                </a:solidFill>
                <a:latin typeface="+mj-ea"/>
                <a:ea typeface="+mj-ea"/>
              </a:rPr>
              <a:t>Results</a:t>
            </a:r>
            <a:endParaRPr lang="en-US" sz="4000" dirty="0">
              <a:solidFill>
                <a:schemeClr val="accent3">
                  <a:lumMod val="25000"/>
                </a:schemeClr>
              </a:solidFill>
              <a:latin typeface="+mj-ea"/>
              <a:ea typeface="+mj-ea"/>
            </a:endParaRPr>
          </a:p>
          <a:p>
            <a:pPr>
              <a:lnSpc>
                <a:spcPct val="100000"/>
              </a:lnSpc>
              <a:spcBef>
                <a:spcPts val="1400"/>
              </a:spcBef>
            </a:pPr>
            <a:r>
              <a:rPr lang="en-US" sz="4000" dirty="0">
                <a:solidFill>
                  <a:schemeClr val="accent3">
                    <a:lumMod val="25000"/>
                  </a:schemeClr>
                </a:solidFill>
                <a:latin typeface="+mj-ea"/>
                <a:ea typeface="+mj-ea"/>
              </a:rPr>
              <a:t>Conclusion</a:t>
            </a:r>
            <a:endParaRPr lang="en-US" sz="4000" dirty="0">
              <a:solidFill>
                <a:schemeClr val="accent3">
                  <a:lumMod val="25000"/>
                </a:schemeClr>
              </a:solidFill>
              <a:latin typeface="+mj-ea"/>
              <a:ea typeface="+mj-ea"/>
            </a:endParaRPr>
          </a:p>
          <a:p>
            <a:pPr>
              <a:lnSpc>
                <a:spcPct val="100000"/>
              </a:lnSpc>
              <a:spcBef>
                <a:spcPts val="1400"/>
              </a:spcBef>
            </a:pPr>
            <a:r>
              <a:rPr lang="en-US" sz="4000" dirty="0">
                <a:solidFill>
                  <a:schemeClr val="accent3">
                    <a:lumMod val="25000"/>
                  </a:schemeClr>
                </a:solidFill>
                <a:latin typeface="+mj-ea"/>
                <a:ea typeface="+mj-ea"/>
              </a:rPr>
              <a:t>Appendix</a:t>
            </a:r>
            <a:endParaRPr lang="en-US" sz="4000" dirty="0">
              <a:solidFill>
                <a:schemeClr val="accent3">
                  <a:lumMod val="25000"/>
                </a:schemeClr>
              </a:solidFill>
              <a:latin typeface="+mj-ea"/>
              <a:ea typeface="+mj-ea"/>
            </a:endParaRPr>
          </a:p>
        </p:txBody>
      </p:sp>
      <p:sp>
        <p:nvSpPr>
          <p:cNvPr id="19" name="Title 1"/>
          <p:cNvSpPr txBox="1"/>
          <p:nvPr/>
        </p:nvSpPr>
        <p:spPr>
          <a:xfrm>
            <a:off x="770011" y="62945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000" dirty="0">
                <a:solidFill>
                  <a:srgbClr val="0B49CB"/>
                </a:solidFill>
                <a:latin typeface="+mn-ea"/>
                <a:ea typeface="+mn-ea"/>
              </a:rPr>
              <a:t>Outline</a:t>
            </a:r>
            <a:endParaRPr lang="en-US" sz="6000" dirty="0">
              <a:solidFill>
                <a:srgbClr val="0B49CB"/>
              </a:solidFill>
              <a:latin typeface="+mn-ea"/>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rgbClr val="0B49CB"/>
                </a:solidFill>
                <a:latin typeface="Yu Gothic UI" panose="020B0500000000000000" charset="-128"/>
                <a:ea typeface="Yu Gothic UI" panose="020B0500000000000000" charset="-128"/>
                <a:cs typeface="+mj-cs"/>
              </a:rPr>
              <a:t>Success Rate vs. Orbit Type</a:t>
            </a:r>
            <a:endParaRPr lang="en-US" sz="5400" kern="1200" dirty="0">
              <a:solidFill>
                <a:srgbClr val="0B49CB"/>
              </a:solidFill>
              <a:latin typeface="Yu Gothic UI" panose="020B0500000000000000" charset="-128"/>
              <a:ea typeface="Yu Gothic UI" panose="020B0500000000000000" charset="-128"/>
              <a:cs typeface="+mj-cs"/>
            </a:endParaRPr>
          </a:p>
        </p:txBody>
      </p:sp>
      <p:sp>
        <p:nvSpPr>
          <p:cNvPr id="3" name="Content Placeholder 2"/>
          <p:cNvSpPr>
            <a:spLocks noGrp="1"/>
          </p:cNvSpPr>
          <p:nvPr>
            <p:ph type="body" sz="half" idx="4294967295"/>
          </p:nvPr>
        </p:nvSpPr>
        <p:spPr>
          <a:xfrm>
            <a:off x="643255" y="1783080"/>
            <a:ext cx="4229735" cy="3792220"/>
          </a:xfrm>
          <a:prstGeom prst="rect">
            <a:avLst/>
          </a:prstGeom>
        </p:spPr>
        <p:txBody>
          <a:bodyPr vert="horz" lIns="91440" tIns="45720" rIns="91440" bIns="45720" rtlCol="0"/>
          <a:lstStyle/>
          <a:p>
            <a:pPr>
              <a:spcBef>
                <a:spcPts val="1400"/>
              </a:spcBef>
            </a:pPr>
            <a:r>
              <a:rPr lang="en-US" sz="4000" dirty="0">
                <a:latin typeface="+mj-ea"/>
                <a:ea typeface="+mj-ea"/>
              </a:rPr>
              <a:t>From the plot, we can see that ES-L1, GEO, HEO, SSO, VLEO had the most success rate.</a:t>
            </a:r>
            <a:endParaRPr lang="en-US" sz="4000" dirty="0">
              <a:latin typeface="+mj-ea"/>
              <a:ea typeface="+mj-ea"/>
            </a:endParaRPr>
          </a:p>
          <a:p>
            <a:pPr>
              <a:spcBef>
                <a:spcPts val="1400"/>
              </a:spcBef>
            </a:pPr>
            <a:endParaRPr lang="en-US" sz="4000" dirty="0">
              <a:latin typeface="+mj-ea"/>
              <a:ea typeface="+mj-ea"/>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5230149" y="198046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3270" y="1750695"/>
            <a:ext cx="10522585" cy="4130675"/>
          </a:xfrm>
          <a:prstGeom prst="rect">
            <a:avLst/>
          </a:prstGeom>
        </p:spPr>
        <p:txBody>
          <a:bodyPr>
            <a:normAutofit/>
          </a:bodyPr>
          <a:lstStyle/>
          <a:p>
            <a:pPr>
              <a:lnSpc>
                <a:spcPct val="100000"/>
              </a:lnSpc>
              <a:spcBef>
                <a:spcPts val="1400"/>
              </a:spcBef>
            </a:pPr>
            <a:r>
              <a:rPr lang="en-US" sz="3200" dirty="0">
                <a:solidFill>
                  <a:schemeClr val="accent3">
                    <a:lumMod val="25000"/>
                  </a:schemeClr>
                </a:solidFill>
                <a:latin typeface="华文仿宋" panose="02010600040101010101" charset="-122"/>
                <a:ea typeface="华文仿宋" panose="02010600040101010101" charset="-122"/>
              </a:rPr>
              <a:t>The plot below shows the Flight Number vs. Orbit type. We observe that in the LEO orbit, success is related to the number of flights whereas in the GTO orbit, there is no relationship between flight number and the orbit. </a:t>
            </a:r>
            <a:endParaRPr lang="en-US" sz="3200" dirty="0">
              <a:solidFill>
                <a:schemeClr val="accent3">
                  <a:lumMod val="25000"/>
                </a:schemeClr>
              </a:solidFill>
              <a:latin typeface="华文仿宋" panose="02010600040101010101" charset="-122"/>
              <a:ea typeface="华文仿宋" panose="02010600040101010101" charset="-122"/>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600" dirty="0">
                <a:solidFill>
                  <a:srgbClr val="0B49CB"/>
                </a:solidFill>
                <a:latin typeface="华文仿宋" panose="02010600040101010101" charset="-122"/>
                <a:ea typeface="华文仿宋" panose="02010600040101010101" charset="-122"/>
              </a:rPr>
              <a:t>Flight Number vs. Orbit Type</a:t>
            </a:r>
            <a:endParaRPr lang="en-US" sz="6600" dirty="0">
              <a:solidFill>
                <a:srgbClr val="0B49CB"/>
              </a:solidFill>
              <a:latin typeface="华文仿宋" panose="02010600040101010101" charset="-122"/>
              <a:ea typeface="华文仿宋" panose="02010600040101010101" charset="-122"/>
            </a:endParaRPr>
          </a:p>
        </p:txBody>
      </p:sp>
      <p:pic>
        <p:nvPicPr>
          <p:cNvPr id="6" name="Picture 5"/>
          <p:cNvPicPr>
            <a:picLocks noChangeAspect="1"/>
          </p:cNvPicPr>
          <p:nvPr/>
        </p:nvPicPr>
        <p:blipFill>
          <a:blip r:embed="rId2"/>
          <a:stretch>
            <a:fillRect/>
          </a:stretch>
        </p:blipFill>
        <p:spPr>
          <a:xfrm>
            <a:off x="2032377" y="4322599"/>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5207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191982" y="1225339"/>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B49CB"/>
                </a:solidFill>
                <a:latin typeface="华文仿宋" panose="02010600040101010101" charset="-122"/>
                <a:ea typeface="华文仿宋" panose="02010600040101010101" charset="-122"/>
                <a:cs typeface="+mj-cs"/>
              </a:rPr>
              <a:t>Launch Success Yearly Trend</a:t>
            </a:r>
            <a:endParaRPr lang="en-US" sz="4800" kern="1200" dirty="0">
              <a:solidFill>
                <a:srgbClr val="0B49CB"/>
              </a:solidFill>
              <a:latin typeface="华文仿宋" panose="02010600040101010101" charset="-122"/>
              <a:ea typeface="华文仿宋" panose="02010600040101010101" charset="-122"/>
              <a:cs typeface="+mj-cs"/>
            </a:endParaRPr>
          </a:p>
        </p:txBody>
      </p:sp>
      <p:sp>
        <p:nvSpPr>
          <p:cNvPr id="3" name="Content Placeholder 2"/>
          <p:cNvSpPr>
            <a:spLocks noGrp="1"/>
          </p:cNvSpPr>
          <p:nvPr>
            <p:ph type="body" sz="half" idx="4294967295"/>
          </p:nvPr>
        </p:nvSpPr>
        <p:spPr>
          <a:xfrm>
            <a:off x="7368754" y="1323876"/>
            <a:ext cx="4008384" cy="4393982"/>
          </a:xfrm>
          <a:prstGeom prst="rect">
            <a:avLst/>
          </a:prstGeom>
        </p:spPr>
        <p:txBody>
          <a:bodyPr vert="horz" lIns="91440" tIns="45720" rIns="91440" bIns="45720" rtlCol="0">
            <a:noAutofit/>
          </a:bodyPr>
          <a:lstStyle/>
          <a:p>
            <a:pPr>
              <a:spcBef>
                <a:spcPts val="1400"/>
              </a:spcBef>
            </a:pPr>
            <a:r>
              <a:rPr lang="en-US" sz="4400" dirty="0">
                <a:latin typeface="华文仿宋" panose="02010600040101010101" charset="-122"/>
                <a:ea typeface="华文仿宋" panose="02010600040101010101" charset="-122"/>
              </a:rPr>
              <a:t>From the plot, we can observe that success rate since 2013 kept on increasing till 2020.</a:t>
            </a:r>
            <a:endParaRPr lang="en-US" sz="4400" dirty="0">
              <a:latin typeface="华文仿宋" panose="02010600040101010101" charset="-122"/>
              <a:ea typeface="华文仿宋" panose="02010600040101010101" charset="-122"/>
            </a:endParaRPr>
          </a:p>
          <a:p>
            <a:pPr>
              <a:spcBef>
                <a:spcPts val="1400"/>
              </a:spcBef>
            </a:pPr>
            <a:endParaRPr lang="en-US" sz="4400" dirty="0">
              <a:latin typeface="华文仿宋" panose="02010600040101010101" charset="-122"/>
              <a:ea typeface="华文仿宋" panose="02010600040101010101" charset="-122"/>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60862" y="311894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591397" y="79925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48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8013700" y="207010"/>
            <a:ext cx="4008120" cy="6107430"/>
          </a:xfrm>
          <a:prstGeom prst="rect">
            <a:avLst/>
          </a:prstGeom>
        </p:spPr>
        <p:txBody>
          <a:bodyPr vert="horz" lIns="91440" tIns="45720" rIns="91440" bIns="45720" rtlCol="0">
            <a:noAutofit/>
          </a:bodyPr>
          <a:lstStyle/>
          <a:p>
            <a:pPr>
              <a:spcBef>
                <a:spcPts val="1400"/>
              </a:spcBef>
            </a:pPr>
            <a:r>
              <a:rPr lang="en-US" sz="4800" dirty="0">
                <a:latin typeface="Yu Gothic UI" panose="020B0500000000000000" charset="-128"/>
                <a:ea typeface="Yu Gothic UI" panose="020B0500000000000000" charset="-128"/>
              </a:rPr>
              <a:t>We used the key word </a:t>
            </a:r>
            <a:r>
              <a:rPr lang="en-US" sz="4800" b="1" dirty="0">
                <a:latin typeface="Yu Gothic UI" panose="020B0500000000000000" charset="-128"/>
                <a:ea typeface="Yu Gothic UI" panose="020B0500000000000000" charset="-128"/>
              </a:rPr>
              <a:t>DISTINCT</a:t>
            </a:r>
            <a:r>
              <a:rPr lang="en-US" sz="4800" dirty="0">
                <a:latin typeface="Yu Gothic UI" panose="020B0500000000000000" charset="-128"/>
                <a:ea typeface="Yu Gothic UI" panose="020B0500000000000000" charset="-128"/>
              </a:rPr>
              <a:t> to show only unique launch sites from the SpaceX data.</a:t>
            </a:r>
            <a:endParaRPr lang="en-US" sz="4800" dirty="0">
              <a:latin typeface="Yu Gothic UI" panose="020B0500000000000000" charset="-128"/>
              <a:ea typeface="Yu Gothic UI" panose="020B0500000000000000" charset="-128"/>
            </a:endParaRPr>
          </a:p>
          <a:p>
            <a:pPr>
              <a:spcBef>
                <a:spcPts val="1400"/>
              </a:spcBef>
            </a:pPr>
            <a:endParaRPr lang="en-US" sz="4800" dirty="0">
              <a:latin typeface="Yu Gothic UI" panose="020B0500000000000000" charset="-128"/>
              <a:ea typeface="Yu Gothic UI" panose="020B0500000000000000" charset="-128"/>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1636450" y="258914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910590" y="1283970"/>
            <a:ext cx="10222865" cy="2317115"/>
          </a:xfrm>
          <a:prstGeom prst="rect">
            <a:avLst/>
          </a:prstGeom>
        </p:spPr>
        <p:txBody>
          <a:bodyPr>
            <a:noAutofit/>
          </a:bodyPr>
          <a:lstStyle/>
          <a:p>
            <a:pPr marL="0" indent="0">
              <a:lnSpc>
                <a:spcPct val="100000"/>
              </a:lnSpc>
              <a:spcBef>
                <a:spcPts val="1400"/>
              </a:spcBef>
              <a:buNone/>
            </a:pPr>
            <a:r>
              <a:rPr lang="en-US" sz="4400" dirty="0">
                <a:solidFill>
                  <a:schemeClr val="accent3">
                    <a:lumMod val="25000"/>
                  </a:schemeClr>
                </a:solidFill>
                <a:latin typeface="仿宋" panose="02010609060101010101" charset="-122"/>
                <a:ea typeface="仿宋" panose="02010609060101010101" charset="-122"/>
              </a:rPr>
              <a:t>We used the query above to display 5 records where launch sites begin with `CCA`</a:t>
            </a:r>
            <a:endParaRPr lang="en-US" sz="4400" dirty="0">
              <a:solidFill>
                <a:schemeClr val="accent3">
                  <a:lumMod val="25000"/>
                </a:schemeClr>
              </a:solidFill>
              <a:latin typeface="仿宋" panose="02010609060101010101" charset="-122"/>
              <a:ea typeface="仿宋" panose="02010609060101010101" charset="-122"/>
            </a:endParaRPr>
          </a:p>
        </p:txBody>
      </p:sp>
      <p:sp>
        <p:nvSpPr>
          <p:cNvPr id="3" name="Title 1"/>
          <p:cNvSpPr txBox="1"/>
          <p:nvPr/>
        </p:nvSpPr>
        <p:spPr>
          <a:xfrm>
            <a:off x="1518041" y="560875"/>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Yu Gothic UI" panose="020B0500000000000000" charset="-128"/>
                <a:ea typeface="Yu Gothic UI" panose="020B0500000000000000" charset="-128"/>
              </a:rPr>
              <a:t>Launch Site Names Begin with 'CCA'</a:t>
            </a:r>
            <a:endParaRPr lang="en-US" dirty="0">
              <a:solidFill>
                <a:srgbClr val="0B49CB"/>
              </a:solidFill>
              <a:latin typeface="Yu Gothic UI" panose="020B0500000000000000" charset="-128"/>
              <a:ea typeface="Yu Gothic UI" panose="020B0500000000000000" charset="-128"/>
            </a:endParaRPr>
          </a:p>
        </p:txBody>
      </p:sp>
      <p:pic>
        <p:nvPicPr>
          <p:cNvPr id="6" name="Picture 5"/>
          <p:cNvPicPr>
            <a:picLocks noChangeAspect="1"/>
          </p:cNvPicPr>
          <p:nvPr/>
        </p:nvPicPr>
        <p:blipFill>
          <a:blip r:embed="rId2"/>
          <a:stretch>
            <a:fillRect/>
          </a:stretch>
        </p:blipFill>
        <p:spPr>
          <a:xfrm>
            <a:off x="910446" y="374346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2155825" y="1421765"/>
            <a:ext cx="9745345" cy="4603750"/>
          </a:xfrm>
          <a:prstGeom prst="rect">
            <a:avLst/>
          </a:prstGeom>
        </p:spPr>
        <p:txBody>
          <a:bodyPr>
            <a:normAutofit/>
          </a:bodyPr>
          <a:lstStyle/>
          <a:p>
            <a:pPr>
              <a:lnSpc>
                <a:spcPct val="100000"/>
              </a:lnSpc>
              <a:spcBef>
                <a:spcPts val="1400"/>
              </a:spcBef>
            </a:pPr>
            <a:r>
              <a:rPr lang="en-US" sz="4000" dirty="0">
                <a:solidFill>
                  <a:schemeClr val="accent3">
                    <a:lumMod val="25000"/>
                  </a:schemeClr>
                </a:solidFill>
                <a:latin typeface="华文仿宋" panose="02010600040101010101" charset="-122"/>
                <a:ea typeface="华文仿宋" panose="02010600040101010101" charset="-122"/>
              </a:rPr>
              <a:t>We calculated the total payload carried by boosters from NASA as 45596 using the query below</a:t>
            </a:r>
            <a:endParaRPr lang="en-US" sz="4000" dirty="0">
              <a:solidFill>
                <a:schemeClr val="accent3">
                  <a:lumMod val="25000"/>
                </a:schemeClr>
              </a:solidFill>
              <a:latin typeface="华文仿宋" panose="02010600040101010101" charset="-122"/>
              <a:ea typeface="华文仿宋" panose="02010600040101010101" charset="-122"/>
            </a:endParaRPr>
          </a:p>
        </p:txBody>
      </p:sp>
      <p:sp>
        <p:nvSpPr>
          <p:cNvPr id="3" name="Title 1"/>
          <p:cNvSpPr txBox="1"/>
          <p:nvPr/>
        </p:nvSpPr>
        <p:spPr>
          <a:xfrm>
            <a:off x="3585210" y="538480"/>
            <a:ext cx="7920990" cy="5492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000" dirty="0">
                <a:solidFill>
                  <a:srgbClr val="0B49CB"/>
                </a:solidFill>
                <a:latin typeface="仿宋" panose="02010609060101010101" charset="-122"/>
                <a:ea typeface="仿宋" panose="02010609060101010101" charset="-122"/>
              </a:rPr>
              <a:t>Total Payload Mass</a:t>
            </a:r>
            <a:endParaRPr lang="en-US" sz="6000" dirty="0">
              <a:solidFill>
                <a:srgbClr val="0B49CB"/>
              </a:solidFill>
              <a:latin typeface="仿宋" panose="02010609060101010101" charset="-122"/>
              <a:ea typeface="仿宋" panose="02010609060101010101" charset="-122"/>
            </a:endParaRPr>
          </a:p>
        </p:txBody>
      </p:sp>
      <p:pic>
        <p:nvPicPr>
          <p:cNvPr id="6" name="Picture 5"/>
          <p:cNvPicPr>
            <a:picLocks noChangeAspect="1"/>
          </p:cNvPicPr>
          <p:nvPr/>
        </p:nvPicPr>
        <p:blipFill>
          <a:blip r:embed="rId2"/>
          <a:stretch>
            <a:fillRect/>
          </a:stretch>
        </p:blipFill>
        <p:spPr>
          <a:xfrm>
            <a:off x="526080" y="3344356"/>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48970" y="978535"/>
            <a:ext cx="3505200" cy="5473700"/>
          </a:xfrm>
          <a:prstGeom prst="rect">
            <a:avLst/>
          </a:prstGeom>
        </p:spPr>
        <p:txBody>
          <a:bodyPr vert="horz" lIns="91440" tIns="45720" rIns="91440" bIns="45720" rtlCol="0">
            <a:noAutofit/>
          </a:bodyPr>
          <a:lstStyle/>
          <a:p>
            <a:pPr>
              <a:spcBef>
                <a:spcPts val="1400"/>
              </a:spcBef>
            </a:pPr>
            <a:r>
              <a:rPr lang="en-US" sz="3200" dirty="0">
                <a:latin typeface="Abadi" panose="020B0604020104020204" pitchFamily="34" charset="0"/>
              </a:rPr>
              <a:t>We calculated the average payload mass carried by booster version F9 v1.1 as 2928.4</a:t>
            </a:r>
            <a:endParaRPr lang="en-US" sz="3200" dirty="0">
              <a:latin typeface="Abadi" panose="020B0604020104020204" pitchFamily="34" charset="0"/>
            </a:endParaRPr>
          </a:p>
          <a:p>
            <a:pPr>
              <a:spcBef>
                <a:spcPts val="1400"/>
              </a:spcBef>
            </a:pPr>
            <a:endParaRPr lang="en-US" sz="3200" dirty="0">
              <a:latin typeface="Abadi" panose="020B0604020104020204" pitchFamily="34" charset="0"/>
            </a:endParaRPr>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688437" y="3428882"/>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
        <p:nvSpPr>
          <p:cNvPr id="3" name="Title 1"/>
          <p:cNvSpPr txBox="1"/>
          <p:nvPr/>
        </p:nvSpPr>
        <p:spPr>
          <a:xfrm>
            <a:off x="6871335" y="1095375"/>
            <a:ext cx="4126230" cy="1622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B49CB"/>
                </a:solidFill>
                <a:latin typeface="Yu Gothic UI" panose="020B0500000000000000" charset="-128"/>
                <a:ea typeface="Yu Gothic UI" panose="020B0500000000000000" charset="-128"/>
                <a:cs typeface="+mj-cs"/>
              </a:rPr>
              <a:t>Average Payload Mass by F9 v1.1</a:t>
            </a:r>
            <a:endParaRPr lang="en-US" sz="4400" kern="1200" dirty="0">
              <a:solidFill>
                <a:srgbClr val="0B49CB"/>
              </a:solidFill>
              <a:latin typeface="Yu Gothic UI" panose="020B0500000000000000" charset="-128"/>
              <a:ea typeface="Yu Gothic UI" panose="020B0500000000000000" charset="-128"/>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1014307" y="321099"/>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rgbClr val="0B49CB"/>
                </a:solidFill>
                <a:latin typeface="仿宋" panose="02010609060101010101" charset="-122"/>
                <a:ea typeface="仿宋" panose="02010609060101010101" charset="-122"/>
                <a:cs typeface="+mj-cs"/>
              </a:rPr>
              <a:t>First Successful </a:t>
            </a:r>
            <a:r>
              <a:rPr lang="en-US" sz="2400" i="1" kern="1200" dirty="0">
                <a:solidFill>
                  <a:srgbClr val="0B49CB"/>
                </a:solidFill>
                <a:latin typeface="仿宋" panose="02010609060101010101" charset="-122"/>
                <a:ea typeface="仿宋" panose="02010609060101010101" charset="-122"/>
                <a:cs typeface="+mj-cs"/>
              </a:rPr>
              <a:t>Ground </a:t>
            </a:r>
            <a:r>
              <a:rPr lang="en-US" sz="2400" kern="1200" dirty="0">
                <a:solidFill>
                  <a:srgbClr val="0B49CB"/>
                </a:solidFill>
                <a:latin typeface="仿宋" panose="02010609060101010101" charset="-122"/>
                <a:ea typeface="仿宋" panose="02010609060101010101" charset="-122"/>
                <a:cs typeface="+mj-cs"/>
              </a:rPr>
              <a:t>Landing Date</a:t>
            </a:r>
            <a:endParaRPr lang="en-US" sz="2400" kern="1200" dirty="0">
              <a:solidFill>
                <a:srgbClr val="0B49CB"/>
              </a:solidFill>
              <a:latin typeface="仿宋" panose="02010609060101010101" charset="-122"/>
              <a:ea typeface="仿宋" panose="02010609060101010101" charset="-122"/>
              <a:cs typeface="+mj-cs"/>
            </a:endParaRPr>
          </a:p>
        </p:txBody>
      </p:sp>
      <p:sp>
        <p:nvSpPr>
          <p:cNvPr id="5" name="Content Placeholder 4"/>
          <p:cNvSpPr>
            <a:spLocks noGrp="1"/>
          </p:cNvSpPr>
          <p:nvPr>
            <p:ph idx="4294967295"/>
          </p:nvPr>
        </p:nvSpPr>
        <p:spPr>
          <a:xfrm>
            <a:off x="3146425" y="1457325"/>
            <a:ext cx="5765165" cy="4394200"/>
          </a:xfrm>
          <a:prstGeom prst="rect">
            <a:avLst/>
          </a:prstGeom>
        </p:spPr>
        <p:txBody>
          <a:bodyPr vert="horz" lIns="91440" tIns="45720" rIns="91440" bIns="45720" rtlCol="0">
            <a:normAutofit/>
          </a:bodyPr>
          <a:lstStyle/>
          <a:p>
            <a:pPr>
              <a:spcBef>
                <a:spcPts val="1400"/>
              </a:spcBef>
            </a:pPr>
            <a:r>
              <a:rPr lang="en-US" sz="3600" dirty="0">
                <a:latin typeface="华文仿宋" panose="02010600040101010101" charset="-122"/>
                <a:ea typeface="华文仿宋" panose="02010600040101010101" charset="-122"/>
              </a:rPr>
              <a:t>We observed that the dates of the first successful landing outcome on ground pad was 22</a:t>
            </a:r>
            <a:r>
              <a:rPr lang="en-US" sz="3600" baseline="30000" dirty="0">
                <a:latin typeface="华文仿宋" panose="02010600040101010101" charset="-122"/>
                <a:ea typeface="华文仿宋" panose="02010600040101010101" charset="-122"/>
              </a:rPr>
              <a:t>nd</a:t>
            </a:r>
            <a:r>
              <a:rPr lang="en-US" sz="3600" dirty="0">
                <a:latin typeface="华文仿宋" panose="02010600040101010101" charset="-122"/>
                <a:ea typeface="华文仿宋" panose="02010600040101010101" charset="-122"/>
              </a:rPr>
              <a:t> December 2015</a:t>
            </a:r>
            <a:endParaRPr lang="en-US" sz="3600" dirty="0">
              <a:latin typeface="华文仿宋" panose="02010600040101010101" charset="-122"/>
              <a:ea typeface="华文仿宋" panose="02010600040101010101" charset="-122"/>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2651180" y="4049630"/>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B49CB"/>
                </a:solidFill>
                <a:latin typeface="+mn-lt"/>
                <a:ea typeface="+mj-ea"/>
                <a:cs typeface="+mn-lt"/>
              </a:rPr>
              <a:t>Successful Drone Ship Landing with Payload between 4000 and 6000</a:t>
            </a:r>
            <a:endParaRPr lang="en-US" sz="4800" kern="1200" dirty="0">
              <a:solidFill>
                <a:srgbClr val="0B49CB"/>
              </a:solidFill>
              <a:latin typeface="+mn-lt"/>
              <a:ea typeface="+mj-ea"/>
              <a:cs typeface="+mn-lt"/>
            </a:endParaRPr>
          </a:p>
        </p:txBody>
      </p:sp>
      <p:pic>
        <p:nvPicPr>
          <p:cNvPr id="3" name="Picture 2"/>
          <p:cNvPicPr>
            <a:picLocks noChangeAspect="1"/>
          </p:cNvPicPr>
          <p:nvPr/>
        </p:nvPicPr>
        <p:blipFill>
          <a:blip r:embed="rId1"/>
          <a:stretch>
            <a:fillRect/>
          </a:stretch>
        </p:blipFill>
        <p:spPr>
          <a:xfrm>
            <a:off x="1110192" y="1774091"/>
            <a:ext cx="6253214" cy="4284116"/>
          </a:xfrm>
          <a:prstGeom prst="rect">
            <a:avLst/>
          </a:prstGeom>
        </p:spPr>
      </p:pic>
      <p:sp>
        <p:nvSpPr>
          <p:cNvPr id="5" name="Content Placeholder 4"/>
          <p:cNvSpPr>
            <a:spLocks noGrp="1"/>
          </p:cNvSpPr>
          <p:nvPr>
            <p:ph idx="4294967295"/>
          </p:nvPr>
        </p:nvSpPr>
        <p:spPr>
          <a:xfrm>
            <a:off x="3736340" y="4196715"/>
            <a:ext cx="7145020" cy="2826385"/>
          </a:xfrm>
          <a:prstGeom prst="rect">
            <a:avLst/>
          </a:prstGeom>
        </p:spPr>
        <p:txBody>
          <a:bodyPr vert="horz" lIns="91440" tIns="45720" rIns="91440" bIns="45720" rtlCol="0">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2954655" y="1516380"/>
            <a:ext cx="6146800" cy="48164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mj-lt"/>
                <a:cs typeface="+mj-lt"/>
              </a:rPr>
              <a:t>Summary of methodologies</a:t>
            </a:r>
            <a:endParaRPr lang="en-US" sz="24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Data Collection through API</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Data Collection with Web Scraping</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Data Wrangling</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Exploratory Data Analysis with SQL</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Exploratory Data Analysis with Data Visualization</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Interactive Visual Analytics with Folium</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Machine Learning Prediction</a:t>
            </a:r>
            <a:endParaRPr lang="en-US" sz="2000" dirty="0">
              <a:solidFill>
                <a:schemeClr val="accent3">
                  <a:lumMod val="25000"/>
                </a:schemeClr>
              </a:solidFill>
              <a:latin typeface="+mj-lt"/>
              <a:cs typeface="+mj-lt"/>
            </a:endParaRPr>
          </a:p>
          <a:p>
            <a:pPr>
              <a:lnSpc>
                <a:spcPct val="100000"/>
              </a:lnSpc>
              <a:spcBef>
                <a:spcPts val="1400"/>
              </a:spcBef>
              <a:buFont typeface="Arial" panose="020B0604020202020204" pitchFamily="34" charset="0"/>
              <a:buChar char="•"/>
            </a:pPr>
            <a:r>
              <a:rPr lang="en-US" sz="2400" dirty="0">
                <a:solidFill>
                  <a:schemeClr val="accent3">
                    <a:lumMod val="25000"/>
                  </a:schemeClr>
                </a:solidFill>
                <a:latin typeface="+mj-lt"/>
                <a:cs typeface="+mj-lt"/>
              </a:rPr>
              <a:t>Summary of all results</a:t>
            </a:r>
            <a:endParaRPr lang="en-US" sz="24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Exploratory Data Analysis result</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Interactive analytics in screenshots</a:t>
            </a:r>
            <a:endParaRPr lang="en-US" sz="2000" dirty="0">
              <a:solidFill>
                <a:schemeClr val="accent3">
                  <a:lumMod val="25000"/>
                </a:schemeClr>
              </a:solidFill>
              <a:latin typeface="+mj-lt"/>
              <a:cs typeface="+mj-lt"/>
            </a:endParaRPr>
          </a:p>
          <a:p>
            <a:pPr lvl="1">
              <a:lnSpc>
                <a:spcPct val="100000"/>
              </a:lnSpc>
              <a:spcBef>
                <a:spcPts val="1400"/>
              </a:spcBef>
              <a:buFontTx/>
              <a:buChar char="-"/>
            </a:pPr>
            <a:r>
              <a:rPr lang="en-US" sz="2000" dirty="0">
                <a:solidFill>
                  <a:schemeClr val="accent3">
                    <a:lumMod val="25000"/>
                  </a:schemeClr>
                </a:solidFill>
                <a:latin typeface="+mj-lt"/>
                <a:cs typeface="+mj-lt"/>
              </a:rPr>
              <a:t>Predictive Analytics result</a:t>
            </a:r>
            <a:endParaRPr lang="en-US" sz="2000" dirty="0">
              <a:solidFill>
                <a:schemeClr val="accent3">
                  <a:lumMod val="25000"/>
                </a:schemeClr>
              </a:solidFill>
              <a:latin typeface="+mj-lt"/>
              <a:cs typeface="+mj-lt"/>
            </a:endParaRPr>
          </a:p>
          <a:p>
            <a:pPr>
              <a:lnSpc>
                <a:spcPct val="100000"/>
              </a:lnSpc>
              <a:spcBef>
                <a:spcPts val="1400"/>
              </a:spcBef>
            </a:pPr>
            <a:endParaRPr lang="en-US" sz="2000" dirty="0">
              <a:solidFill>
                <a:schemeClr val="accent3">
                  <a:lumMod val="25000"/>
                </a:schemeClr>
              </a:solidFill>
              <a:latin typeface="+mj-lt"/>
              <a:cs typeface="+mj-lt"/>
            </a:endParaRPr>
          </a:p>
        </p:txBody>
      </p:sp>
      <p:sp>
        <p:nvSpPr>
          <p:cNvPr id="19" name="Title 1"/>
          <p:cNvSpPr txBox="1"/>
          <p:nvPr/>
        </p:nvSpPr>
        <p:spPr>
          <a:xfrm>
            <a:off x="2473081" y="4497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mj-lt"/>
                <a:cs typeface="+mj-lt"/>
              </a:rPr>
              <a:t>Executive </a:t>
            </a:r>
            <a:r>
              <a:rPr lang="en-US" sz="5400" dirty="0">
                <a:solidFill>
                  <a:srgbClr val="0B49CB"/>
                </a:solidFill>
                <a:latin typeface="+mn-lt"/>
                <a:cs typeface="+mn-lt"/>
              </a:rPr>
              <a:t>Summary</a:t>
            </a:r>
            <a:endParaRPr lang="en-US" sz="5400" dirty="0">
              <a:solidFill>
                <a:srgbClr val="0B49CB"/>
              </a:solidFill>
              <a:latin typeface="+mn-lt"/>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仿宋" panose="02010609060101010101" charset="-122"/>
                <a:ea typeface="仿宋" panose="02010609060101010101" charset="-122"/>
                <a:cs typeface="+mj-cs"/>
              </a:rPr>
              <a:t>Total Number of Successful and Failure Mission Outcomes</a:t>
            </a:r>
            <a:endParaRPr lang="en-US" sz="3600" kern="1200" dirty="0">
              <a:solidFill>
                <a:srgbClr val="0B49CB"/>
              </a:solidFill>
              <a:latin typeface="仿宋" panose="02010609060101010101" charset="-122"/>
              <a:ea typeface="仿宋" panose="02010609060101010101" charset="-122"/>
              <a:cs typeface="+mj-cs"/>
            </a:endParaRPr>
          </a:p>
        </p:txBody>
      </p:sp>
      <p:sp>
        <p:nvSpPr>
          <p:cNvPr id="5" name="Content Placeholder 4"/>
          <p:cNvSpPr>
            <a:spLocks noGrp="1"/>
          </p:cNvSpPr>
          <p:nvPr>
            <p:ph idx="4294967295"/>
          </p:nvPr>
        </p:nvSpPr>
        <p:spPr>
          <a:xfrm>
            <a:off x="7706360" y="2627630"/>
            <a:ext cx="4382135" cy="3112770"/>
          </a:xfrm>
          <a:prstGeom prst="rect">
            <a:avLst/>
          </a:prstGeom>
        </p:spPr>
        <p:txBody>
          <a:bodyPr vert="horz" lIns="91440" tIns="45720" rIns="91440" bIns="45720" rtlCol="0">
            <a:normAutofit/>
          </a:bodyPr>
          <a:lstStyle/>
          <a:p>
            <a:pPr>
              <a:spcBef>
                <a:spcPts val="1400"/>
              </a:spcBef>
            </a:pPr>
            <a:r>
              <a:rPr lang="en-US" sz="3200" dirty="0">
                <a:cs typeface="+mn-lt"/>
              </a:rPr>
              <a:t>We used wildcard like ‘%’ to filter for </a:t>
            </a:r>
            <a:r>
              <a:rPr lang="en-US" sz="3200" b="1" dirty="0">
                <a:cs typeface="+mn-lt"/>
              </a:rPr>
              <a:t>WHERE</a:t>
            </a:r>
            <a:r>
              <a:rPr lang="en-US" sz="3200" dirty="0">
                <a:cs typeface="+mn-lt"/>
              </a:rPr>
              <a:t> </a:t>
            </a:r>
            <a:r>
              <a:rPr lang="en-US" sz="3200" dirty="0" err="1">
                <a:cs typeface="+mn-lt"/>
              </a:rPr>
              <a:t>MissionOutcome</a:t>
            </a:r>
            <a:r>
              <a:rPr lang="en-US" sz="3200" dirty="0">
                <a:cs typeface="+mn-lt"/>
              </a:rPr>
              <a:t> was a success or a failure. </a:t>
            </a:r>
            <a:endParaRPr lang="en-US" sz="3200" dirty="0">
              <a:cs typeface="+mn-lt"/>
            </a:endParaRPr>
          </a:p>
          <a:p>
            <a:pPr>
              <a:spcBef>
                <a:spcPts val="1400"/>
              </a:spcBef>
            </a:pPr>
            <a:endParaRPr lang="en-US" sz="3200" dirty="0">
              <a:cs typeface="+mn-lt"/>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2347171" y="1670196"/>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149225" y="173355"/>
            <a:ext cx="4681855" cy="17303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B49CB"/>
                </a:solidFill>
                <a:latin typeface="Yu Gothic UI" panose="020B0500000000000000" charset="-128"/>
                <a:ea typeface="Yu Gothic UI" panose="020B0500000000000000" charset="-128"/>
                <a:cs typeface="+mj-cs"/>
              </a:rPr>
              <a:t>Boosters Carried Maximum Payload</a:t>
            </a:r>
            <a:endParaRPr lang="en-US" sz="4400" kern="1200" dirty="0">
              <a:solidFill>
                <a:srgbClr val="0B49CB"/>
              </a:solidFill>
              <a:latin typeface="Yu Gothic UI" panose="020B0500000000000000" charset="-128"/>
              <a:ea typeface="Yu Gothic UI" panose="020B0500000000000000" charset="-128"/>
              <a:cs typeface="+mj-cs"/>
            </a:endParaRPr>
          </a:p>
        </p:txBody>
      </p:sp>
      <p:sp>
        <p:nvSpPr>
          <p:cNvPr id="5" name="Content Placeholder 4"/>
          <p:cNvSpPr>
            <a:spLocks noGrp="1"/>
          </p:cNvSpPr>
          <p:nvPr>
            <p:ph idx="4294967295"/>
          </p:nvPr>
        </p:nvSpPr>
        <p:spPr>
          <a:xfrm>
            <a:off x="751205" y="2512695"/>
            <a:ext cx="3538220" cy="3989705"/>
          </a:xfrm>
          <a:prstGeom prst="rect">
            <a:avLst/>
          </a:prstGeom>
        </p:spPr>
        <p:txBody>
          <a:bodyPr vert="horz" lIns="91440" tIns="45720" rIns="91440" bIns="45720" rtlCol="0">
            <a:normAutofit/>
          </a:bodyPr>
          <a:lstStyle/>
          <a:p>
            <a:pPr>
              <a:spcBef>
                <a:spcPts val="1400"/>
              </a:spcBef>
            </a:pPr>
            <a:r>
              <a:rPr lang="en-US" dirty="0">
                <a:latin typeface="Abadi" panose="020B0604020104020204" pitchFamily="34" charset="0"/>
              </a:rPr>
              <a:t>We determined the booster that have carried the maximum payload using a subquery in the </a:t>
            </a:r>
            <a:r>
              <a:rPr lang="en-US" b="1" dirty="0">
                <a:latin typeface="Abadi" panose="020B0604020104020204" pitchFamily="34" charset="0"/>
              </a:rPr>
              <a:t>WHERE</a:t>
            </a:r>
            <a:r>
              <a:rPr lang="en-US" dirty="0">
                <a:latin typeface="Abadi" panose="020B0604020104020204" pitchFamily="34" charset="0"/>
              </a:rPr>
              <a:t> clause and the </a:t>
            </a:r>
            <a:r>
              <a:rPr lang="en-US" b="1" dirty="0">
                <a:latin typeface="Abadi" panose="020B0604020104020204" pitchFamily="34" charset="0"/>
              </a:rPr>
              <a:t>MAX() </a:t>
            </a:r>
            <a:r>
              <a:rPr lang="en-US" dirty="0">
                <a:latin typeface="Abadi" panose="020B0604020104020204" pitchFamily="34" charset="0"/>
              </a:rPr>
              <a:t>function.</a:t>
            </a:r>
            <a:endParaRPr lang="en-US"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6118860" y="1800860"/>
            <a:ext cx="5659120" cy="45554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3235325" cy="435165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仿宋" panose="02010609060101010101" charset="-122"/>
                <a:ea typeface="仿宋" panose="02010609060101010101" charset="-122"/>
              </a:rPr>
              <a:t>We used a combinations of the </a:t>
            </a:r>
            <a:r>
              <a:rPr lang="en-US" sz="2200" b="1" dirty="0">
                <a:solidFill>
                  <a:schemeClr val="accent3">
                    <a:lumMod val="25000"/>
                  </a:schemeClr>
                </a:solidFill>
                <a:latin typeface="仿宋" panose="02010609060101010101" charset="-122"/>
                <a:ea typeface="仿宋" panose="02010609060101010101" charset="-122"/>
              </a:rPr>
              <a:t>WHERE</a:t>
            </a:r>
            <a:r>
              <a:rPr lang="en-US" sz="2200" dirty="0">
                <a:solidFill>
                  <a:schemeClr val="accent3">
                    <a:lumMod val="25000"/>
                  </a:schemeClr>
                </a:solidFill>
                <a:latin typeface="仿宋" panose="02010609060101010101" charset="-122"/>
                <a:ea typeface="仿宋" panose="02010609060101010101" charset="-122"/>
              </a:rPr>
              <a:t> clause, </a:t>
            </a:r>
            <a:r>
              <a:rPr lang="en-US" sz="2200" b="1" dirty="0">
                <a:solidFill>
                  <a:schemeClr val="accent3">
                    <a:lumMod val="25000"/>
                  </a:schemeClr>
                </a:solidFill>
                <a:latin typeface="仿宋" panose="02010609060101010101" charset="-122"/>
                <a:ea typeface="仿宋" panose="02010609060101010101" charset="-122"/>
              </a:rPr>
              <a:t>LIKE</a:t>
            </a:r>
            <a:r>
              <a:rPr lang="en-US" sz="2200" dirty="0">
                <a:solidFill>
                  <a:schemeClr val="accent3">
                    <a:lumMod val="25000"/>
                  </a:schemeClr>
                </a:solidFill>
                <a:latin typeface="仿宋" panose="02010609060101010101" charset="-122"/>
                <a:ea typeface="仿宋" panose="02010609060101010101" charset="-122"/>
              </a:rPr>
              <a:t>, </a:t>
            </a:r>
            <a:r>
              <a:rPr lang="en-US" sz="2200" b="1" dirty="0">
                <a:solidFill>
                  <a:schemeClr val="accent3">
                    <a:lumMod val="25000"/>
                  </a:schemeClr>
                </a:solidFill>
                <a:latin typeface="仿宋" panose="02010609060101010101" charset="-122"/>
                <a:ea typeface="仿宋" panose="02010609060101010101" charset="-122"/>
              </a:rPr>
              <a:t>AND</a:t>
            </a:r>
            <a:r>
              <a:rPr lang="en-US" sz="2200" dirty="0">
                <a:solidFill>
                  <a:schemeClr val="accent3">
                    <a:lumMod val="25000"/>
                  </a:schemeClr>
                </a:solidFill>
                <a:latin typeface="仿宋" panose="02010609060101010101" charset="-122"/>
                <a:ea typeface="仿宋" panose="02010609060101010101" charset="-122"/>
              </a:rPr>
              <a:t>, and </a:t>
            </a:r>
            <a:r>
              <a:rPr lang="en-US" sz="2200" b="1" dirty="0">
                <a:solidFill>
                  <a:schemeClr val="accent3">
                    <a:lumMod val="25000"/>
                  </a:schemeClr>
                </a:solidFill>
                <a:latin typeface="仿宋" panose="02010609060101010101" charset="-122"/>
                <a:ea typeface="仿宋" panose="02010609060101010101" charset="-122"/>
              </a:rPr>
              <a:t>BETWEEN</a:t>
            </a:r>
            <a:r>
              <a:rPr lang="en-US" sz="2200" dirty="0">
                <a:solidFill>
                  <a:schemeClr val="accent3">
                    <a:lumMod val="25000"/>
                  </a:schemeClr>
                </a:solidFill>
                <a:latin typeface="仿宋" panose="02010609060101010101" charset="-122"/>
                <a:ea typeface="仿宋" panose="02010609060101010101" charset="-122"/>
              </a:rPr>
              <a:t> conditions to filter for failed landing outcomes in drone ship, their booster versions, and launch site names for year 2015</a:t>
            </a:r>
            <a:endParaRPr lang="en-US" sz="2200" dirty="0">
              <a:solidFill>
                <a:schemeClr val="accent3">
                  <a:lumMod val="25000"/>
                </a:schemeClr>
              </a:solidFill>
              <a:latin typeface="仿宋" panose="02010609060101010101" charset="-122"/>
              <a:ea typeface="仿宋" panose="02010609060101010101" charset="-122"/>
            </a:endParaRPr>
          </a:p>
          <a:p>
            <a:pPr>
              <a:lnSpc>
                <a:spcPct val="100000"/>
              </a:lnSpc>
              <a:spcBef>
                <a:spcPts val="1400"/>
              </a:spcBef>
            </a:pPr>
            <a:endParaRPr lang="en-US" sz="2200" dirty="0">
              <a:solidFill>
                <a:schemeClr val="accent3">
                  <a:lumMod val="25000"/>
                </a:schemeClr>
              </a:solidFill>
              <a:latin typeface="仿宋" panose="02010609060101010101" charset="-122"/>
              <a:ea typeface="仿宋" panose="02010609060101010101" charset="-122"/>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rgbClr val="0B49CB"/>
                </a:solidFill>
                <a:latin typeface="+mj-lt"/>
                <a:cs typeface="+mj-lt"/>
              </a:rPr>
              <a:t>2015 Launch Records</a:t>
            </a:r>
            <a:endParaRPr lang="en-US" sz="4800" dirty="0">
              <a:solidFill>
                <a:srgbClr val="0B49CB"/>
              </a:solidFill>
              <a:latin typeface="+mj-lt"/>
              <a:cs typeface="+mj-lt"/>
            </a:endParaRPr>
          </a:p>
        </p:txBody>
      </p:sp>
      <p:pic>
        <p:nvPicPr>
          <p:cNvPr id="6" name="Picture 5"/>
          <p:cNvPicPr>
            <a:picLocks noChangeAspect="1"/>
          </p:cNvPicPr>
          <p:nvPr/>
        </p:nvPicPr>
        <p:blipFill>
          <a:blip r:embed="rId2"/>
          <a:stretch>
            <a:fillRect/>
          </a:stretch>
        </p:blipFill>
        <p:spPr>
          <a:xfrm>
            <a:off x="4219134" y="130495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327660" y="6667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华文仿宋" panose="02010600040101010101" charset="-122"/>
                <a:ea typeface="华文仿宋" panose="02010600040101010101" charset="-122"/>
                <a:cs typeface="+mj-cs"/>
              </a:rPr>
              <a:t>Rank Landing Outcomes Between 2010-06-04 and 2017-03-20</a:t>
            </a:r>
            <a:endParaRPr lang="en-US" sz="3600" kern="1200" dirty="0">
              <a:solidFill>
                <a:srgbClr val="0B49CB"/>
              </a:solidFill>
              <a:latin typeface="华文仿宋" panose="02010600040101010101" charset="-122"/>
              <a:ea typeface="华文仿宋" panose="02010600040101010101" charset="-122"/>
              <a:cs typeface="+mj-cs"/>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
        <p:nvSpPr>
          <p:cNvPr id="5" name="Content Placeholder 4"/>
          <p:cNvSpPr>
            <a:spLocks noGrp="1"/>
          </p:cNvSpPr>
          <p:nvPr>
            <p:ph idx="4294967295"/>
          </p:nvPr>
        </p:nvSpPr>
        <p:spPr>
          <a:xfrm>
            <a:off x="3433445" y="3429000"/>
            <a:ext cx="8114665" cy="2748280"/>
          </a:xfrm>
          <a:prstGeom prst="rect">
            <a:avLst/>
          </a:prstGeom>
        </p:spPr>
        <p:txBody>
          <a:bodyPr vert="horz" lIns="91440" tIns="45720" rIns="91440" bIns="45720" rtlCol="0">
            <a:normAutofit/>
          </a:bodyPr>
          <a:lstStyle/>
          <a:p>
            <a:pPr>
              <a:spcBef>
                <a:spcPts val="1400"/>
              </a:spcBef>
            </a:pPr>
            <a:r>
              <a:rPr lang="en-US" sz="2000" dirty="0">
                <a:latin typeface="+mj-lt"/>
                <a:cs typeface="+mj-lt"/>
              </a:rPr>
              <a:t>We selected Landing outcomes and the </a:t>
            </a:r>
            <a:r>
              <a:rPr lang="en-US" sz="2000" b="1" dirty="0">
                <a:latin typeface="+mj-lt"/>
                <a:cs typeface="+mj-lt"/>
              </a:rPr>
              <a:t>COUNT</a:t>
            </a:r>
            <a:r>
              <a:rPr lang="en-US" sz="2000" dirty="0">
                <a:latin typeface="+mj-lt"/>
                <a:cs typeface="+mj-lt"/>
              </a:rPr>
              <a:t> of landing outcomes from the data and used the </a:t>
            </a:r>
            <a:r>
              <a:rPr lang="en-US" sz="2000" b="1" dirty="0">
                <a:latin typeface="+mj-lt"/>
                <a:cs typeface="+mj-lt"/>
              </a:rPr>
              <a:t>WHERE</a:t>
            </a:r>
            <a:r>
              <a:rPr lang="en-US" sz="2000" dirty="0">
                <a:latin typeface="+mj-lt"/>
                <a:cs typeface="+mj-lt"/>
              </a:rPr>
              <a:t> clause to filter for landing outcomes </a:t>
            </a:r>
            <a:r>
              <a:rPr lang="en-US" sz="2000" b="1" dirty="0">
                <a:latin typeface="+mj-lt"/>
                <a:cs typeface="+mj-lt"/>
              </a:rPr>
              <a:t>BETWEEN</a:t>
            </a:r>
            <a:r>
              <a:rPr lang="en-US" sz="2000" dirty="0">
                <a:latin typeface="+mj-lt"/>
                <a:cs typeface="+mj-lt"/>
              </a:rPr>
              <a:t> 2010-06-04 to 2010-03-20.</a:t>
            </a:r>
            <a:endParaRPr lang="en-US" sz="2000" dirty="0">
              <a:latin typeface="+mj-lt"/>
              <a:cs typeface="+mj-lt"/>
            </a:endParaRPr>
          </a:p>
          <a:p>
            <a:pPr>
              <a:spcBef>
                <a:spcPts val="1400"/>
              </a:spcBef>
            </a:pPr>
            <a:r>
              <a:rPr lang="en-US" sz="2000" dirty="0">
                <a:latin typeface="+mj-ea"/>
                <a:ea typeface="+mj-ea"/>
              </a:rPr>
              <a:t>We applied the </a:t>
            </a:r>
            <a:r>
              <a:rPr lang="en-US" sz="2000" b="1" dirty="0">
                <a:latin typeface="+mj-ea"/>
                <a:ea typeface="+mj-ea"/>
              </a:rPr>
              <a:t>GROUP BY </a:t>
            </a:r>
            <a:r>
              <a:rPr lang="en-US" sz="2000" dirty="0">
                <a:latin typeface="+mj-ea"/>
                <a:ea typeface="+mj-ea"/>
              </a:rPr>
              <a:t>clause to group the landing outcomes and the </a:t>
            </a:r>
            <a:r>
              <a:rPr lang="en-US" sz="2000" b="1" dirty="0">
                <a:latin typeface="+mj-ea"/>
                <a:ea typeface="+mj-ea"/>
              </a:rPr>
              <a:t>ORDER BY </a:t>
            </a:r>
            <a:r>
              <a:rPr lang="en-US" sz="2000" dirty="0">
                <a:latin typeface="+mj-ea"/>
                <a:ea typeface="+mj-ea"/>
              </a:rPr>
              <a:t>clause to order the grouped landing outcome in descending order.</a:t>
            </a:r>
            <a:endParaRPr lang="en-US" sz="2000" dirty="0">
              <a:latin typeface="+mj-ea"/>
              <a:ea typeface="+mj-ea"/>
            </a:endParaRPr>
          </a:p>
          <a:p>
            <a:pPr>
              <a:spcBef>
                <a:spcPts val="1400"/>
              </a:spcBef>
            </a:pPr>
            <a:endParaRPr lang="en-US" sz="2000" dirty="0">
              <a:latin typeface="+mj-ea"/>
              <a:ea typeface="+mj-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1663700" y="2397760"/>
            <a:ext cx="8864600" cy="3976370"/>
          </a:xfrm>
          <a:prstGeom prst="rect">
            <a:avLst/>
          </a:prstGeom>
        </p:spPr>
      </p:pic>
      <p:sp>
        <p:nvSpPr>
          <p:cNvPr id="2" name="Title 1"/>
          <p:cNvSpPr txBox="1"/>
          <p:nvPr/>
        </p:nvSpPr>
        <p:spPr>
          <a:xfrm>
            <a:off x="2799471" y="40530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mj-ea"/>
                <a:ea typeface="+mj-ea"/>
              </a:rPr>
              <a:t>All launch sites global map markers</a:t>
            </a:r>
            <a:endParaRPr lang="en-US" sz="4400" dirty="0">
              <a:solidFill>
                <a:srgbClr val="0B49CB"/>
              </a:solidFill>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1674495" y="2298065"/>
            <a:ext cx="8843645" cy="3948430"/>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华文仿宋" panose="02010600040101010101" charset="-122"/>
                <a:ea typeface="华文仿宋" panose="02010600040101010101" charset="-122"/>
              </a:rPr>
              <a:t>Markers showing launch sites with color labels</a:t>
            </a:r>
            <a:endParaRPr lang="en-US" dirty="0">
              <a:solidFill>
                <a:srgbClr val="0B49CB"/>
              </a:solidFill>
              <a:latin typeface="华文仿宋" panose="02010600040101010101" charset="-122"/>
              <a:ea typeface="华文仿宋" panose="02010600040101010101"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4601845" y="1688465"/>
            <a:ext cx="6935470" cy="3480435"/>
          </a:xfrm>
          <a:prstGeom prst="rect">
            <a:avLst/>
          </a:prstGeom>
        </p:spPr>
      </p:pic>
      <p:sp>
        <p:nvSpPr>
          <p:cNvPr id="8" name="Title 1"/>
          <p:cNvSpPr txBox="1"/>
          <p:nvPr/>
        </p:nvSpPr>
        <p:spPr>
          <a:xfrm>
            <a:off x="770255" y="538480"/>
            <a:ext cx="3183255" cy="509714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rgbClr val="0B49CB"/>
                </a:solidFill>
                <a:latin typeface="Yu Gothic UI" panose="020B0500000000000000" charset="-128"/>
                <a:ea typeface="Yu Gothic UI" panose="020B0500000000000000" charset="-128"/>
              </a:rPr>
              <a:t>Launch Site distance to landmarks</a:t>
            </a:r>
            <a:endParaRPr lang="en-US" sz="4800" dirty="0">
              <a:solidFill>
                <a:srgbClr val="0B49CB"/>
              </a:solidFill>
              <a:latin typeface="Yu Gothic UI" panose="020B0500000000000000" charset="-128"/>
              <a:ea typeface="Yu Gothic UI" panose="020B0500000000000000"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476885" y="1976755"/>
            <a:ext cx="9636125" cy="4302760"/>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n-lt"/>
                <a:cs typeface="+mn-lt"/>
              </a:rPr>
              <a:t>Pie chart showing the success percentage achieved by each launch site</a:t>
            </a:r>
            <a:endParaRPr lang="en-US" sz="3600" dirty="0">
              <a:solidFill>
                <a:srgbClr val="0B49CB"/>
              </a:solidFill>
              <a:latin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000" dirty="0">
                <a:solidFill>
                  <a:srgbClr val="0B49CB"/>
                </a:solidFill>
                <a:latin typeface="+mn-lt"/>
                <a:cs typeface="+mn-lt"/>
              </a:rPr>
              <a:t>Introduction</a:t>
            </a:r>
            <a:endParaRPr lang="en-US" sz="6000" dirty="0">
              <a:solidFill>
                <a:srgbClr val="0B49CB"/>
              </a:solidFill>
              <a:latin typeface="+mn-lt"/>
              <a:cs typeface="+mn-lt"/>
            </a:endParaRPr>
          </a:p>
        </p:txBody>
      </p:sp>
      <p:sp>
        <p:nvSpPr>
          <p:cNvPr id="5" name="Content Placeholder 2"/>
          <p:cNvSpPr txBox="1"/>
          <p:nvPr/>
        </p:nvSpPr>
        <p:spPr>
          <a:xfrm>
            <a:off x="946813" y="2204310"/>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华文仿宋" panose="02010600040101010101" charset="-122"/>
                <a:ea typeface="华文仿宋" panose="02010600040101010101" charset="-122"/>
              </a:rPr>
              <a:t>Project background and context</a:t>
            </a:r>
            <a:endParaRPr lang="en-US" sz="2000" dirty="0">
              <a:solidFill>
                <a:schemeClr val="accent3">
                  <a:lumMod val="25000"/>
                </a:schemeClr>
              </a:solidFill>
              <a:latin typeface="华文仿宋" panose="02010600040101010101" charset="-122"/>
              <a:ea typeface="华文仿宋" panose="02010600040101010101" charset="-122"/>
            </a:endParaRPr>
          </a:p>
          <a:p>
            <a:pPr marL="457200" lvl="1" indent="0" algn="just">
              <a:spcBef>
                <a:spcPts val="1400"/>
              </a:spcBef>
              <a:buNone/>
            </a:pPr>
            <a:r>
              <a:rPr lang="en-US" sz="1600" dirty="0">
                <a:solidFill>
                  <a:schemeClr val="accent3">
                    <a:lumMod val="25000"/>
                  </a:schemeClr>
                </a:solidFill>
                <a:latin typeface="华文仿宋" panose="02010600040101010101" charset="-122"/>
                <a:ea typeface="华文仿宋" panose="02010600040101010101" charset="-122"/>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600" dirty="0">
              <a:solidFill>
                <a:schemeClr val="accent3">
                  <a:lumMod val="25000"/>
                </a:schemeClr>
              </a:solidFill>
              <a:latin typeface="华文仿宋" panose="02010600040101010101" charset="-122"/>
              <a:ea typeface="华文仿宋" panose="02010600040101010101" charset="-122"/>
            </a:endParaRPr>
          </a:p>
          <a:p>
            <a:pPr>
              <a:spcBef>
                <a:spcPts val="1400"/>
              </a:spcBef>
            </a:pPr>
            <a:r>
              <a:rPr lang="en-US" sz="2000" dirty="0">
                <a:solidFill>
                  <a:schemeClr val="accent3">
                    <a:lumMod val="25000"/>
                  </a:schemeClr>
                </a:solidFill>
                <a:latin typeface="华文仿宋" panose="02010600040101010101" charset="-122"/>
                <a:ea typeface="华文仿宋" panose="02010600040101010101" charset="-122"/>
              </a:rPr>
              <a:t>Problems you want to find answers</a:t>
            </a:r>
            <a:endParaRPr lang="en-US" sz="2000" dirty="0">
              <a:solidFill>
                <a:schemeClr val="accent3">
                  <a:lumMod val="25000"/>
                </a:schemeClr>
              </a:solidFill>
              <a:latin typeface="华文仿宋" panose="02010600040101010101" charset="-122"/>
              <a:ea typeface="华文仿宋" panose="02010600040101010101" charset="-122"/>
            </a:endParaRPr>
          </a:p>
          <a:p>
            <a:pPr lvl="1">
              <a:spcBef>
                <a:spcPts val="1400"/>
              </a:spcBef>
              <a:buFontTx/>
              <a:buChar char="-"/>
            </a:pPr>
            <a:r>
              <a:rPr lang="en-US" sz="1600" dirty="0">
                <a:solidFill>
                  <a:schemeClr val="accent3">
                    <a:lumMod val="25000"/>
                  </a:schemeClr>
                </a:solidFill>
                <a:latin typeface="华文仿宋" panose="02010600040101010101" charset="-122"/>
                <a:ea typeface="华文仿宋" panose="02010600040101010101" charset="-122"/>
              </a:rPr>
              <a:t>What factors determine if the rocket will land successfully?</a:t>
            </a:r>
            <a:endParaRPr lang="en-US" sz="1600" dirty="0">
              <a:solidFill>
                <a:schemeClr val="accent3">
                  <a:lumMod val="25000"/>
                </a:schemeClr>
              </a:solidFill>
              <a:latin typeface="华文仿宋" panose="02010600040101010101" charset="-122"/>
              <a:ea typeface="华文仿宋" panose="02010600040101010101" charset="-122"/>
            </a:endParaRPr>
          </a:p>
          <a:p>
            <a:pPr lvl="1">
              <a:spcBef>
                <a:spcPts val="1400"/>
              </a:spcBef>
              <a:buFontTx/>
              <a:buChar char="-"/>
            </a:pPr>
            <a:r>
              <a:rPr lang="en-US" sz="1600" dirty="0">
                <a:solidFill>
                  <a:schemeClr val="accent3">
                    <a:lumMod val="25000"/>
                  </a:schemeClr>
                </a:solidFill>
                <a:latin typeface="华文仿宋" panose="02010600040101010101" charset="-122"/>
                <a:ea typeface="华文仿宋" panose="02010600040101010101" charset="-122"/>
              </a:rPr>
              <a:t>The interaction amongst various features that determine the success rate of a successful landing.</a:t>
            </a:r>
            <a:endParaRPr lang="en-US" sz="1600" dirty="0">
              <a:solidFill>
                <a:schemeClr val="accent3">
                  <a:lumMod val="25000"/>
                </a:schemeClr>
              </a:solidFill>
              <a:latin typeface="华文仿宋" panose="02010600040101010101" charset="-122"/>
              <a:ea typeface="华文仿宋" panose="02010600040101010101" charset="-122"/>
            </a:endParaRPr>
          </a:p>
          <a:p>
            <a:pPr lvl="1">
              <a:spcBef>
                <a:spcPts val="1400"/>
              </a:spcBef>
              <a:buFontTx/>
              <a:buChar char="-"/>
            </a:pPr>
            <a:r>
              <a:rPr lang="en-US" sz="1600" dirty="0">
                <a:solidFill>
                  <a:schemeClr val="accent3">
                    <a:lumMod val="25000"/>
                  </a:schemeClr>
                </a:solidFill>
                <a:latin typeface="华文仿宋" panose="02010600040101010101" charset="-122"/>
                <a:ea typeface="华文仿宋" panose="02010600040101010101" charset="-122"/>
              </a:rPr>
              <a:t>What operating conditions needs to be in place to ensure a successful landing program.</a:t>
            </a:r>
            <a:endParaRPr lang="en-US" sz="1600" dirty="0">
              <a:solidFill>
                <a:schemeClr val="accent3">
                  <a:lumMod val="25000"/>
                </a:schemeClr>
              </a:solidFill>
              <a:latin typeface="华文仿宋" panose="02010600040101010101" charset="-122"/>
              <a:ea typeface="华文仿宋" panose="0201060004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4880610" y="1475740"/>
            <a:ext cx="6854825" cy="3907155"/>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77800" y="1142365"/>
            <a:ext cx="10705465" cy="51498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j-ea"/>
                <a:ea typeface="+mj-ea"/>
              </a:rPr>
              <a:t>Pie chart showing the Launch site with the highest launch success ratio</a:t>
            </a:r>
            <a:endParaRPr lang="en-US" sz="3600" dirty="0">
              <a:solidFill>
                <a:srgbClr val="0B49CB"/>
              </a:solidFill>
              <a:latin typeface="+mj-ea"/>
              <a:ea typeface="+mj-ea"/>
            </a:endParaRPr>
          </a:p>
          <a:p>
            <a:endParaRPr lang="en-US" sz="3600" dirty="0">
              <a:solidFill>
                <a:srgbClr val="0B49CB"/>
              </a:solidFill>
              <a:latin typeface="+mj-ea"/>
              <a:ea typeface="+mj-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82649" y="1938915"/>
            <a:ext cx="10515599" cy="9326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B49CB"/>
                </a:solidFill>
                <a:latin typeface="仿宋" panose="02010609060101010101" charset="-122"/>
                <a:ea typeface="仿宋" panose="02010609060101010101" charset="-122"/>
                <a:cs typeface="+mj-cs"/>
              </a:rPr>
              <a:t>Scatter plot of Payload vs Launch Outcome for all sites, with different payload selected in the range slider</a:t>
            </a:r>
            <a:endParaRPr lang="en-US" sz="4800" kern="1200" dirty="0">
              <a:solidFill>
                <a:srgbClr val="0B49CB"/>
              </a:solidFill>
              <a:latin typeface="仿宋" panose="02010609060101010101" charset="-122"/>
              <a:ea typeface="仿宋" panose="02010609060101010101" charset="-122"/>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976245"/>
            <a:ext cx="10515600" cy="3275330"/>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40608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42825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47534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50963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42825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357124" y="29173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57400"/>
            <a:ext cx="4377690" cy="435165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Yu Gothic UI" panose="020B0500000000000000" charset="-128"/>
                <a:ea typeface="Yu Gothic UI" panose="020B0500000000000000" charset="-128"/>
              </a:rPr>
              <a:t>The confusion matrix for the decision tree classifier shows that the classifier can distinguish between the different classes. The major problem is the false positives .i.e., unsuccessful landing marked as successful landing by the classifier.</a:t>
            </a:r>
            <a:endParaRPr lang="en-US" sz="1800" dirty="0">
              <a:solidFill>
                <a:schemeClr val="accent3">
                  <a:lumMod val="25000"/>
                </a:schemeClr>
              </a:solidFill>
              <a:latin typeface="Yu Gothic UI" panose="020B0500000000000000" charset="-128"/>
              <a:ea typeface="Yu Gothic UI" panose="020B0500000000000000" charset="-128"/>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000" dirty="0">
                <a:solidFill>
                  <a:srgbClr val="0B49CB"/>
                </a:solidFill>
                <a:latin typeface="+mn-lt"/>
                <a:cs typeface="+mn-lt"/>
              </a:rPr>
              <a:t>Confusion Matrix</a:t>
            </a:r>
            <a:endParaRPr lang="en-US" sz="6000" dirty="0">
              <a:solidFill>
                <a:srgbClr val="0B49CB"/>
              </a:solidFill>
              <a:latin typeface="+mn-lt"/>
              <a:cs typeface="+mn-lt"/>
            </a:endParaRPr>
          </a:p>
        </p:txBody>
      </p:sp>
      <p:pic>
        <p:nvPicPr>
          <p:cNvPr id="3" name="Picture 2"/>
          <p:cNvPicPr>
            <a:picLocks noChangeAspect="1"/>
          </p:cNvPicPr>
          <p:nvPr/>
        </p:nvPicPr>
        <p:blipFill>
          <a:blip r:embed="rId2"/>
          <a:stretch>
            <a:fillRect/>
          </a:stretch>
        </p:blipFill>
        <p:spPr>
          <a:xfrm>
            <a:off x="6672580" y="1894840"/>
            <a:ext cx="5302250" cy="38360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Autofit/>
          </a:bodyPr>
          <a:lstStyle/>
          <a:p>
            <a:pPr marL="0" indent="0">
              <a:lnSpc>
                <a:spcPct val="100000"/>
              </a:lnSpc>
              <a:spcBef>
                <a:spcPts val="1400"/>
              </a:spcBef>
              <a:buNone/>
            </a:pPr>
            <a:r>
              <a:rPr lang="en-US" dirty="0">
                <a:solidFill>
                  <a:schemeClr val="accent3">
                    <a:lumMod val="25000"/>
                  </a:schemeClr>
                </a:solidFill>
                <a:latin typeface="+mj-ea"/>
                <a:ea typeface="+mj-ea"/>
              </a:rPr>
              <a:t>We can conclude that:</a:t>
            </a:r>
            <a:endParaRPr lang="en-US" dirty="0">
              <a:solidFill>
                <a:schemeClr val="accent3">
                  <a:lumMod val="25000"/>
                </a:schemeClr>
              </a:solidFill>
              <a:latin typeface="+mj-ea"/>
              <a:ea typeface="+mj-ea"/>
            </a:endParaRPr>
          </a:p>
          <a:p>
            <a:pPr>
              <a:lnSpc>
                <a:spcPct val="100000"/>
              </a:lnSpc>
              <a:spcBef>
                <a:spcPts val="1400"/>
              </a:spcBef>
            </a:pPr>
            <a:r>
              <a:rPr lang="en-US" dirty="0">
                <a:solidFill>
                  <a:schemeClr val="accent3">
                    <a:lumMod val="25000"/>
                  </a:schemeClr>
                </a:solidFill>
                <a:latin typeface="+mj-ea"/>
                <a:ea typeface="+mj-ea"/>
              </a:rPr>
              <a:t>The larger the flight amount at a launch site, the greater the success rate at a launch site.</a:t>
            </a:r>
            <a:endParaRPr lang="en-US" dirty="0">
              <a:solidFill>
                <a:schemeClr val="accent3">
                  <a:lumMod val="25000"/>
                </a:schemeClr>
              </a:solidFill>
              <a:latin typeface="+mj-ea"/>
              <a:ea typeface="+mj-ea"/>
            </a:endParaRPr>
          </a:p>
          <a:p>
            <a:pPr>
              <a:lnSpc>
                <a:spcPct val="100000"/>
              </a:lnSpc>
              <a:spcBef>
                <a:spcPts val="1400"/>
              </a:spcBef>
            </a:pPr>
            <a:r>
              <a:rPr lang="en-US" dirty="0">
                <a:latin typeface="+mj-ea"/>
                <a:ea typeface="+mj-ea"/>
              </a:rPr>
              <a:t>Launch success rate started to increase in 2013 till 2020.</a:t>
            </a:r>
            <a:endParaRPr lang="en-US" dirty="0">
              <a:latin typeface="+mj-ea"/>
              <a:ea typeface="+mj-ea"/>
            </a:endParaRPr>
          </a:p>
          <a:p>
            <a:pPr>
              <a:lnSpc>
                <a:spcPct val="100000"/>
              </a:lnSpc>
              <a:spcBef>
                <a:spcPts val="1400"/>
              </a:spcBef>
            </a:pPr>
            <a:r>
              <a:rPr lang="en-US" dirty="0">
                <a:solidFill>
                  <a:schemeClr val="accent3">
                    <a:lumMod val="25000"/>
                  </a:schemeClr>
                </a:solidFill>
                <a:latin typeface="+mj-ea"/>
                <a:ea typeface="+mj-ea"/>
              </a:rPr>
              <a:t>Orbits </a:t>
            </a:r>
            <a:r>
              <a:rPr lang="en-US" dirty="0">
                <a:latin typeface="+mj-ea"/>
                <a:ea typeface="+mj-ea"/>
              </a:rPr>
              <a:t>ES-L1, GEO, HEO, SSO, VLEO had the most success rate.</a:t>
            </a:r>
            <a:endParaRPr lang="en-US" dirty="0">
              <a:solidFill>
                <a:schemeClr val="accent3">
                  <a:lumMod val="25000"/>
                </a:schemeClr>
              </a:solidFill>
              <a:latin typeface="+mj-ea"/>
              <a:ea typeface="+mj-ea"/>
            </a:endParaRPr>
          </a:p>
          <a:p>
            <a:pPr>
              <a:lnSpc>
                <a:spcPct val="100000"/>
              </a:lnSpc>
              <a:spcBef>
                <a:spcPts val="1400"/>
              </a:spcBef>
            </a:pPr>
            <a:r>
              <a:rPr lang="en-US" dirty="0">
                <a:solidFill>
                  <a:schemeClr val="accent3">
                    <a:lumMod val="25000"/>
                  </a:schemeClr>
                </a:solidFill>
                <a:latin typeface="+mj-ea"/>
                <a:ea typeface="+mj-ea"/>
              </a:rPr>
              <a:t>KSC LC-39A had the most successful launches of any sites.</a:t>
            </a:r>
            <a:endParaRPr lang="en-US" dirty="0">
              <a:solidFill>
                <a:schemeClr val="accent3">
                  <a:lumMod val="25000"/>
                </a:schemeClr>
              </a:solidFill>
              <a:latin typeface="+mj-ea"/>
              <a:ea typeface="+mj-ea"/>
            </a:endParaRPr>
          </a:p>
          <a:p>
            <a:pPr>
              <a:lnSpc>
                <a:spcPct val="100000"/>
              </a:lnSpc>
              <a:spcBef>
                <a:spcPts val="1400"/>
              </a:spcBef>
            </a:pPr>
            <a:r>
              <a:rPr lang="en-US" dirty="0">
                <a:solidFill>
                  <a:schemeClr val="accent3">
                    <a:lumMod val="25000"/>
                  </a:schemeClr>
                </a:solidFill>
                <a:latin typeface="+mj-ea"/>
                <a:ea typeface="+mj-ea"/>
              </a:rPr>
              <a:t>The Decision tree classifier is the best machine learning algorithm for this task.</a:t>
            </a:r>
            <a:endParaRPr lang="en-US" dirty="0">
              <a:solidFill>
                <a:schemeClr val="accent3">
                  <a:lumMod val="25000"/>
                </a:schemeClr>
              </a:solidFill>
              <a:latin typeface="+mj-ea"/>
              <a:ea typeface="+mj-ea"/>
            </a:endParaRPr>
          </a:p>
          <a:p>
            <a:pPr>
              <a:lnSpc>
                <a:spcPct val="100000"/>
              </a:lnSpc>
              <a:spcBef>
                <a:spcPts val="1400"/>
              </a:spcBef>
            </a:pPr>
            <a:endParaRPr lang="en-US" dirty="0">
              <a:solidFill>
                <a:schemeClr val="accent3">
                  <a:lumMod val="25000"/>
                </a:schemeClr>
              </a:solidFill>
              <a:latin typeface="+mj-ea"/>
              <a:ea typeface="+mj-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000" dirty="0">
                <a:solidFill>
                  <a:srgbClr val="0B49CB"/>
                </a:solidFill>
                <a:latin typeface="仿宋" panose="02010609060101010101" charset="-122"/>
                <a:ea typeface="仿宋" panose="02010609060101010101" charset="-122"/>
              </a:rPr>
              <a:t>Conclusions</a:t>
            </a:r>
            <a:endParaRPr lang="en-US" sz="6000" dirty="0">
              <a:solidFill>
                <a:srgbClr val="0B49CB"/>
              </a:solidFill>
              <a:latin typeface="仿宋" panose="02010609060101010101" charset="-122"/>
              <a:ea typeface="仿宋" panose="0201060906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Yu Gothic UI" panose="020B0500000000000000" charset="-128"/>
                <a:ea typeface="Yu Gothic UI" panose="020B0500000000000000" charset="-128"/>
              </a:rPr>
              <a:t>Executive Summary</a:t>
            </a:r>
            <a:endParaRPr lang="en-US" sz="8800" dirty="0">
              <a:solidFill>
                <a:srgbClr val="0B49CB"/>
              </a:solidFill>
              <a:latin typeface="Yu Gothic UI" panose="020B0500000000000000" charset="-128"/>
              <a:ea typeface="Yu Gothic UI" panose="020B0500000000000000" charset="-128"/>
            </a:endParaRPr>
          </a:p>
          <a:p>
            <a:pPr>
              <a:lnSpc>
                <a:spcPct val="120000"/>
              </a:lnSpc>
              <a:spcBef>
                <a:spcPts val="1400"/>
              </a:spcBef>
            </a:pPr>
            <a:r>
              <a:rPr lang="en-US" sz="8800" dirty="0">
                <a:solidFill>
                  <a:schemeClr val="accent3">
                    <a:lumMod val="25000"/>
                  </a:schemeClr>
                </a:solidFill>
                <a:latin typeface="Yu Gothic UI" panose="020B0500000000000000" charset="-128"/>
                <a:ea typeface="Yu Gothic UI" panose="020B0500000000000000" charset="-128"/>
              </a:rPr>
              <a:t>Data collection methodology:</a:t>
            </a:r>
            <a:endParaRPr lang="en-US" sz="8800" dirty="0">
              <a:solidFill>
                <a:schemeClr val="accent3">
                  <a:lumMod val="25000"/>
                </a:schemeClr>
              </a:solidFill>
              <a:latin typeface="Yu Gothic UI" panose="020B0500000000000000" charset="-128"/>
              <a:ea typeface="Yu Gothic UI" panose="020B0500000000000000" charset="-128"/>
            </a:endParaRPr>
          </a:p>
          <a:p>
            <a:pPr lvl="1">
              <a:lnSpc>
                <a:spcPct val="120000"/>
              </a:lnSpc>
              <a:spcBef>
                <a:spcPts val="1400"/>
              </a:spcBef>
            </a:pPr>
            <a:r>
              <a:rPr lang="en-US" sz="7600" dirty="0">
                <a:solidFill>
                  <a:schemeClr val="bg2">
                    <a:lumMod val="50000"/>
                  </a:schemeClr>
                </a:solidFill>
                <a:latin typeface="Yu Gothic UI" panose="020B0500000000000000" charset="-128"/>
                <a:ea typeface="Yu Gothic UI" panose="020B0500000000000000" charset="-128"/>
              </a:rPr>
              <a:t>Data was collected using SpaceX API and web scraping from Wikipedia. </a:t>
            </a:r>
            <a:endParaRPr lang="en-US" sz="7600" dirty="0">
              <a:solidFill>
                <a:schemeClr val="bg2">
                  <a:lumMod val="50000"/>
                </a:schemeClr>
              </a:solidFill>
              <a:latin typeface="Yu Gothic UI" panose="020B0500000000000000" charset="-128"/>
              <a:ea typeface="Yu Gothic UI" panose="020B0500000000000000" charset="-128"/>
            </a:endParaRPr>
          </a:p>
          <a:p>
            <a:pPr>
              <a:lnSpc>
                <a:spcPct val="120000"/>
              </a:lnSpc>
              <a:spcBef>
                <a:spcPts val="1400"/>
              </a:spcBef>
            </a:pPr>
            <a:r>
              <a:rPr lang="en-US" sz="8800" dirty="0">
                <a:solidFill>
                  <a:schemeClr val="accent3">
                    <a:lumMod val="25000"/>
                  </a:schemeClr>
                </a:solidFill>
                <a:latin typeface="Yu Gothic UI" panose="020B0500000000000000" charset="-128"/>
                <a:ea typeface="Yu Gothic UI" panose="020B0500000000000000" charset="-128"/>
              </a:rPr>
              <a:t>Perform data wrangling</a:t>
            </a:r>
            <a:endParaRPr lang="en-US" sz="8800" dirty="0">
              <a:solidFill>
                <a:schemeClr val="accent3">
                  <a:lumMod val="25000"/>
                </a:schemeClr>
              </a:solidFill>
              <a:latin typeface="Yu Gothic UI" panose="020B0500000000000000" charset="-128"/>
              <a:ea typeface="Yu Gothic UI" panose="020B0500000000000000" charset="-128"/>
            </a:endParaRPr>
          </a:p>
          <a:p>
            <a:pPr lvl="1">
              <a:lnSpc>
                <a:spcPct val="120000"/>
              </a:lnSpc>
              <a:spcBef>
                <a:spcPts val="1400"/>
              </a:spcBef>
            </a:pPr>
            <a:r>
              <a:rPr lang="en-US" sz="7600" dirty="0">
                <a:solidFill>
                  <a:schemeClr val="bg2">
                    <a:lumMod val="50000"/>
                  </a:schemeClr>
                </a:solidFill>
                <a:latin typeface="Yu Gothic UI" panose="020B0500000000000000" charset="-128"/>
                <a:ea typeface="Yu Gothic UI" panose="020B0500000000000000" charset="-128"/>
              </a:rPr>
              <a:t>One-hot encoding was applied to categorical features</a:t>
            </a:r>
            <a:endParaRPr lang="en-US" sz="7600" dirty="0">
              <a:solidFill>
                <a:schemeClr val="bg2">
                  <a:lumMod val="50000"/>
                </a:schemeClr>
              </a:solidFill>
              <a:latin typeface="Yu Gothic UI" panose="020B0500000000000000" charset="-128"/>
              <a:ea typeface="Yu Gothic UI" panose="020B0500000000000000" charset="-128"/>
            </a:endParaRPr>
          </a:p>
          <a:p>
            <a:pPr>
              <a:lnSpc>
                <a:spcPct val="120000"/>
              </a:lnSpc>
              <a:spcBef>
                <a:spcPts val="1400"/>
              </a:spcBef>
            </a:pPr>
            <a:r>
              <a:rPr lang="en-US" sz="8800" dirty="0">
                <a:solidFill>
                  <a:schemeClr val="accent3">
                    <a:lumMod val="25000"/>
                  </a:schemeClr>
                </a:solidFill>
                <a:latin typeface="Yu Gothic UI" panose="020B0500000000000000" charset="-128"/>
                <a:ea typeface="Yu Gothic UI" panose="020B0500000000000000" charset="-128"/>
              </a:rPr>
              <a:t>Perform exploratory data analysis (EDA) using visualization and SQL</a:t>
            </a:r>
            <a:endParaRPr lang="en-US" sz="8800" dirty="0">
              <a:solidFill>
                <a:schemeClr val="accent3">
                  <a:lumMod val="25000"/>
                </a:schemeClr>
              </a:solidFill>
              <a:latin typeface="Yu Gothic UI" panose="020B0500000000000000" charset="-128"/>
              <a:ea typeface="Yu Gothic UI" panose="020B0500000000000000" charset="-128"/>
            </a:endParaRPr>
          </a:p>
          <a:p>
            <a:pPr>
              <a:lnSpc>
                <a:spcPct val="120000"/>
              </a:lnSpc>
              <a:spcBef>
                <a:spcPts val="1400"/>
              </a:spcBef>
            </a:pPr>
            <a:r>
              <a:rPr lang="en-US" sz="8800" dirty="0">
                <a:solidFill>
                  <a:schemeClr val="accent3">
                    <a:lumMod val="25000"/>
                  </a:schemeClr>
                </a:solidFill>
                <a:latin typeface="Yu Gothic UI" panose="020B0500000000000000" charset="-128"/>
                <a:ea typeface="Yu Gothic UI" panose="020B0500000000000000" charset="-128"/>
              </a:rPr>
              <a:t>Perform interactive visual analytics using Folium and Plotly Dash</a:t>
            </a:r>
            <a:endParaRPr lang="en-US" sz="8800" dirty="0">
              <a:solidFill>
                <a:schemeClr val="accent3">
                  <a:lumMod val="25000"/>
                </a:schemeClr>
              </a:solidFill>
              <a:latin typeface="Yu Gothic UI" panose="020B0500000000000000" charset="-128"/>
              <a:ea typeface="Yu Gothic UI" panose="020B0500000000000000" charset="-128"/>
            </a:endParaRPr>
          </a:p>
          <a:p>
            <a:pPr>
              <a:lnSpc>
                <a:spcPct val="120000"/>
              </a:lnSpc>
              <a:spcBef>
                <a:spcPts val="1400"/>
              </a:spcBef>
            </a:pPr>
            <a:r>
              <a:rPr lang="en-US" sz="8800" dirty="0">
                <a:solidFill>
                  <a:schemeClr val="accent3">
                    <a:lumMod val="25000"/>
                  </a:schemeClr>
                </a:solidFill>
                <a:latin typeface="Yu Gothic UI" panose="020B0500000000000000" charset="-128"/>
                <a:ea typeface="Yu Gothic UI" panose="020B0500000000000000" charset="-128"/>
              </a:rPr>
              <a:t>Perform predictive analysis using classification models</a:t>
            </a:r>
            <a:endParaRPr lang="en-US" sz="8800" dirty="0">
              <a:solidFill>
                <a:schemeClr val="accent3">
                  <a:lumMod val="25000"/>
                </a:schemeClr>
              </a:solidFill>
              <a:latin typeface="Yu Gothic UI" panose="020B0500000000000000" charset="-128"/>
              <a:ea typeface="Yu Gothic UI" panose="020B0500000000000000" charset="-128"/>
            </a:endParaRPr>
          </a:p>
          <a:p>
            <a:pPr lvl="1">
              <a:lnSpc>
                <a:spcPct val="120000"/>
              </a:lnSpc>
              <a:spcBef>
                <a:spcPts val="1400"/>
              </a:spcBef>
            </a:pPr>
            <a:r>
              <a:rPr lang="en-US" sz="7600" dirty="0">
                <a:solidFill>
                  <a:schemeClr val="bg2">
                    <a:lumMod val="50000"/>
                  </a:schemeClr>
                </a:solidFill>
                <a:latin typeface="Yu Gothic UI" panose="020B0500000000000000" charset="-128"/>
                <a:ea typeface="Yu Gothic UI" panose="020B0500000000000000" charset="-128"/>
              </a:rPr>
              <a:t>How to build, tune, evaluate classification models</a:t>
            </a:r>
            <a:endParaRPr lang="en-US" sz="7600" dirty="0">
              <a:solidFill>
                <a:schemeClr val="bg2">
                  <a:lumMod val="50000"/>
                </a:schemeClr>
              </a:solidFill>
              <a:latin typeface="Yu Gothic UI" panose="020B0500000000000000" charset="-128"/>
              <a:ea typeface="Yu Gothic UI" panose="020B0500000000000000" charset="-128"/>
            </a:endParaRPr>
          </a:p>
          <a:p>
            <a:pPr>
              <a:lnSpc>
                <a:spcPct val="120000"/>
              </a:lnSpc>
              <a:spcBef>
                <a:spcPts val="1400"/>
              </a:spcBef>
            </a:pPr>
            <a:endParaRPr lang="en-US" sz="88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endParaRPr lang="en-US" sz="22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endParaRPr lang="en-US" sz="22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endParaRPr lang="en-US" sz="2200" dirty="0">
              <a:solidFill>
                <a:schemeClr val="accent3">
                  <a:lumMod val="25000"/>
                </a:schemeClr>
              </a:solidFill>
              <a:latin typeface="Yu Gothic UI" panose="020B0500000000000000" charset="-128"/>
              <a:ea typeface="Yu Gothic UI" panose="020B0500000000000000" charset="-128"/>
            </a:endParaRPr>
          </a:p>
          <a:p>
            <a:pPr>
              <a:lnSpc>
                <a:spcPct val="100000"/>
              </a:lnSpc>
              <a:spcBef>
                <a:spcPts val="1400"/>
              </a:spcBef>
            </a:pPr>
            <a:endParaRPr lang="en-US" sz="2200" dirty="0">
              <a:solidFill>
                <a:schemeClr val="accent3">
                  <a:lumMod val="25000"/>
                </a:schemeClr>
              </a:solidFill>
              <a:latin typeface="Yu Gothic UI" panose="020B0500000000000000" charset="-128"/>
              <a:ea typeface="Yu Gothic UI" panose="020B0500000000000000" charset="-128"/>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rgbClr val="0B49CB"/>
                </a:solidFill>
                <a:latin typeface="+mn-ea"/>
                <a:ea typeface="+mn-ea"/>
              </a:rPr>
              <a:t>Methodology</a:t>
            </a:r>
            <a:endParaRPr lang="en-US" sz="4800" b="1" dirty="0">
              <a:solidFill>
                <a:srgbClr val="0B49CB"/>
              </a:solidFill>
              <a:latin typeface="+mn-ea"/>
              <a:ea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03350"/>
            <a:ext cx="7277735" cy="5329555"/>
          </a:xfrm>
          <a:prstGeom prst="rect">
            <a:avLst/>
          </a:prstGeom>
        </p:spPr>
        <p:txBody>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The data was collected using various methods</a:t>
            </a: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was done using get request to the SpaceX API.</a:t>
            </a: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for future analysis.</a:t>
            </a:r>
            <a:endParaRPr lang="en-US" sz="16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400" dirty="0">
              <a:solidFill>
                <a:schemeClr val="accent3">
                  <a:lumMod val="25000"/>
                </a:schemeClr>
              </a:solidFill>
              <a:latin typeface="Abadi" panose="020B0604020104020204" pitchFamily="34" charset="0"/>
            </a:endParaRPr>
          </a:p>
          <a:p>
            <a:pPr marL="0" indent="0">
              <a:buNone/>
            </a:pPr>
            <a:endParaRPr lang="en-US" sz="1400" dirty="0">
              <a:solidFill>
                <a:schemeClr val="accent3">
                  <a:lumMod val="25000"/>
                </a:schemeClr>
              </a:solidFill>
              <a:latin typeface="Abadi" panose="020B0604020104020204" pitchFamily="34" charset="0"/>
            </a:endParaRPr>
          </a:p>
        </p:txBody>
      </p:sp>
      <p:sp>
        <p:nvSpPr>
          <p:cNvPr id="12" name="Title 1"/>
          <p:cNvSpPr txBox="1"/>
          <p:nvPr/>
        </p:nvSpPr>
        <p:spPr>
          <a:xfrm>
            <a:off x="3555121" y="47197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Abadi"/>
              </a:rPr>
              <a:t>Data Collection</a:t>
            </a:r>
            <a:endParaRPr lang="en-US" sz="5400" dirty="0">
              <a:solidFill>
                <a:srgbClr val="0B49CB"/>
              </a:solidFill>
              <a:latin typeface="Abad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Autofit/>
          </a:bodyPr>
          <a:lstStyle/>
          <a:p>
            <a:pPr>
              <a:lnSpc>
                <a:spcPct val="100000"/>
              </a:lnSpc>
              <a:spcBef>
                <a:spcPts val="1400"/>
              </a:spcBef>
            </a:pPr>
            <a:r>
              <a:rPr lang="en-US" sz="3600" dirty="0">
                <a:solidFill>
                  <a:schemeClr val="accent3">
                    <a:lumMod val="25000"/>
                  </a:schemeClr>
                </a:solidFill>
                <a:latin typeface="华文仿宋" panose="02010600040101010101" charset="-122"/>
                <a:ea typeface="华文仿宋" panose="02010600040101010101" charset="-122"/>
              </a:rPr>
              <a:t>We used the get request to the SpaceX API to collect data, clean the requested data and did some basic data wrangling and formatting.</a:t>
            </a:r>
            <a:endParaRPr lang="en-US" sz="3600" dirty="0">
              <a:solidFill>
                <a:schemeClr val="accent3">
                  <a:lumMod val="25000"/>
                </a:schemeClr>
              </a:solidFill>
              <a:latin typeface="华文仿宋" panose="02010600040101010101" charset="-122"/>
              <a:ea typeface="华文仿宋" panose="02010600040101010101" charset="-122"/>
            </a:endParaRPr>
          </a:p>
          <a:p>
            <a:endParaRPr lang="en-US" sz="4400" dirty="0">
              <a:latin typeface="华文仿宋" panose="02010600040101010101" charset="-122"/>
              <a:ea typeface="华文仿宋" panose="02010600040101010101" charset="-122"/>
            </a:endParaRPr>
          </a:p>
          <a:p>
            <a:endParaRPr lang="en-US" sz="4400" dirty="0">
              <a:latin typeface="华文仿宋" panose="02010600040101010101" charset="-122"/>
              <a:ea typeface="华文仿宋" panose="02010600040101010101" charset="-122"/>
            </a:endParaRPr>
          </a:p>
        </p:txBody>
      </p:sp>
      <p:sp>
        <p:nvSpPr>
          <p:cNvPr id="4" name="Title 1"/>
          <p:cNvSpPr txBox="1"/>
          <p:nvPr/>
        </p:nvSpPr>
        <p:spPr>
          <a:xfrm>
            <a:off x="1769501" y="34624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Data </a:t>
            </a:r>
            <a:r>
              <a:rPr lang="en-US" sz="3600" dirty="0">
                <a:solidFill>
                  <a:srgbClr val="0B49CB"/>
                </a:solidFill>
                <a:latin typeface="+mn-lt"/>
                <a:cs typeface="+mn-lt"/>
              </a:rPr>
              <a:t>Collection – SpaceX API</a:t>
            </a:r>
            <a:endParaRPr lang="en-US" sz="3600" dirty="0">
              <a:solidFill>
                <a:srgbClr val="0B49CB"/>
              </a:solidFill>
              <a:latin typeface="+mn-lt"/>
              <a:cs typeface="+mn-lt"/>
            </a:endParaRPr>
          </a:p>
        </p:txBody>
      </p:sp>
      <p:pic>
        <p:nvPicPr>
          <p:cNvPr id="9" name="Picture 8"/>
          <p:cNvPicPr>
            <a:picLocks noChangeAspect="1"/>
          </p:cNvPicPr>
          <p:nvPr/>
        </p:nvPicPr>
        <p:blipFill>
          <a:blip r:embed="rId2"/>
          <a:stretch>
            <a:fillRect/>
          </a:stretch>
        </p:blipFill>
        <p:spPr>
          <a:xfrm>
            <a:off x="6438900" y="1346835"/>
            <a:ext cx="4721225" cy="4396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6102033" y="1477108"/>
            <a:ext cx="4655614" cy="4689842"/>
          </a:xfrm>
          <a:prstGeom prst="rect">
            <a:avLst/>
          </a:prstGeom>
        </p:spPr>
        <p:txBody>
          <a:bodyPr lIns="91440" tIns="45720" rIns="91440" bIns="45720" anchor="t">
            <a:noAutofit/>
          </a:bodyPr>
          <a:lstStyle/>
          <a:p>
            <a:pPr>
              <a:lnSpc>
                <a:spcPct val="100000"/>
              </a:lnSpc>
              <a:spcBef>
                <a:spcPts val="1400"/>
              </a:spcBef>
            </a:pPr>
            <a:r>
              <a:rPr lang="en-US" sz="3600" dirty="0">
                <a:solidFill>
                  <a:schemeClr val="accent3">
                    <a:lumMod val="25000"/>
                  </a:schemeClr>
                </a:solidFill>
                <a:latin typeface="+mj-lt"/>
                <a:cs typeface="+mj-lt"/>
              </a:rPr>
              <a:t>We </a:t>
            </a:r>
            <a:r>
              <a:rPr lang="en-US" sz="3600" dirty="0">
                <a:solidFill>
                  <a:schemeClr val="accent3">
                    <a:lumMod val="25000"/>
                  </a:schemeClr>
                </a:solidFill>
                <a:latin typeface="+mj-lt"/>
                <a:ea typeface="站酷文艺体" panose="02000603000000000000" charset="-122"/>
                <a:cs typeface="+mj-lt"/>
                <a:sym typeface="站酷文艺体" panose="02000603000000000000" charset="-122"/>
              </a:rPr>
              <a:t>applied </a:t>
            </a:r>
            <a:r>
              <a:rPr lang="en-US" sz="3600" dirty="0">
                <a:solidFill>
                  <a:schemeClr val="accent3">
                    <a:lumMod val="25000"/>
                  </a:schemeClr>
                </a:solidFill>
                <a:latin typeface="+mj-lt"/>
                <a:cs typeface="+mj-lt"/>
              </a:rPr>
              <a:t>web scrapping to webscrap Falcon 9 launch records with BeautifulSoup </a:t>
            </a:r>
            <a:endParaRPr lang="en-US" sz="3600" dirty="0">
              <a:solidFill>
                <a:schemeClr val="accent3">
                  <a:lumMod val="25000"/>
                </a:schemeClr>
              </a:solidFill>
              <a:latin typeface="+mj-lt"/>
              <a:cs typeface="+mj-lt"/>
            </a:endParaRPr>
          </a:p>
          <a:p>
            <a:pPr>
              <a:lnSpc>
                <a:spcPct val="100000"/>
              </a:lnSpc>
              <a:spcBef>
                <a:spcPts val="1400"/>
              </a:spcBef>
            </a:pPr>
            <a:r>
              <a:rPr lang="en-US" sz="3600" dirty="0">
                <a:solidFill>
                  <a:schemeClr val="accent3">
                    <a:lumMod val="25000"/>
                  </a:schemeClr>
                </a:solidFill>
                <a:latin typeface="+mj-lt"/>
                <a:cs typeface="+mj-lt"/>
              </a:rPr>
              <a:t>We parsed the table and converted it into a pandas </a:t>
            </a:r>
            <a:r>
              <a:rPr lang="en-US" sz="3600" dirty="0" err="1">
                <a:solidFill>
                  <a:schemeClr val="accent3">
                    <a:lumMod val="25000"/>
                  </a:schemeClr>
                </a:solidFill>
                <a:latin typeface="+mj-lt"/>
                <a:cs typeface="+mj-lt"/>
              </a:rPr>
              <a:t>dataframe</a:t>
            </a:r>
            <a:r>
              <a:rPr lang="en-US" sz="3600" dirty="0">
                <a:solidFill>
                  <a:schemeClr val="accent3">
                    <a:lumMod val="25000"/>
                  </a:schemeClr>
                </a:solidFill>
                <a:latin typeface="+mj-lt"/>
                <a:cs typeface="+mj-lt"/>
              </a:rPr>
              <a:t>.</a:t>
            </a:r>
            <a:endParaRPr lang="en-US" sz="3600" dirty="0">
              <a:solidFill>
                <a:schemeClr val="accent3">
                  <a:lumMod val="25000"/>
                </a:schemeClr>
              </a:solidFill>
              <a:latin typeface="+mj-lt"/>
              <a:cs typeface="+mj-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655" y="230505"/>
            <a:ext cx="10515600" cy="1009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Yu Gothic UI" panose="020B0500000000000000" charset="-128"/>
                <a:ea typeface="Yu Gothic UI" panose="020B0500000000000000" charset="-128"/>
              </a:rPr>
              <a:t>Data </a:t>
            </a:r>
            <a:r>
              <a:rPr lang="en-US" dirty="0">
                <a:solidFill>
                  <a:srgbClr val="0B49CB"/>
                </a:solidFill>
                <a:latin typeface="Abadi"/>
              </a:rPr>
              <a:t>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03237" y="134366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NGMwOTUxMjRjNzE3ZGE4OWE3MWU5YTZjYzc4OTIxODk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8789</Words>
  <Application>WPS 演示</Application>
  <PresentationFormat>宽屏</PresentationFormat>
  <Paragraphs>338</Paragraphs>
  <Slides>46</Slides>
  <Notes>3</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46</vt:i4>
      </vt:variant>
    </vt:vector>
  </HeadingPairs>
  <TitlesOfParts>
    <vt:vector size="70"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Yu Gothic UI</vt:lpstr>
      <vt:lpstr>Abadi</vt:lpstr>
      <vt:lpstr>微软雅黑</vt:lpstr>
      <vt:lpstr>Arial Unicode MS</vt:lpstr>
      <vt:lpstr>Calibri</vt:lpstr>
      <vt:lpstr>等线</vt:lpstr>
      <vt:lpstr>Calibri</vt:lpstr>
      <vt:lpstr>Calibri Light</vt:lpstr>
      <vt:lpstr>华文中宋</vt:lpstr>
      <vt:lpstr>华文仿宋</vt:lpstr>
      <vt:lpstr>Blackadder ITC</vt:lpstr>
      <vt:lpstr>仿宋</vt:lpstr>
      <vt:lpstr>站酷文艺体</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young</cp:lastModifiedBy>
  <cp:revision>207</cp:revision>
  <dcterms:created xsi:type="dcterms:W3CDTF">2021-04-29T18:58:00Z</dcterms:created>
  <dcterms:modified xsi:type="dcterms:W3CDTF">2023-08-21T10:11:10Z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BE00D617414A487AAB33E0C06164A19B_12</vt:lpwstr>
  </property>
  <property fmtid="{D5CDD505-2E9C-101B-9397-08002B2CF9AE}" pid="4" name="KSOProductBuildVer">
    <vt:lpwstr>2052-12.1.0.15120</vt:lpwstr>
  </property>
</Properties>
</file>